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38" r:id="rId1"/>
  </p:sldMasterIdLst>
  <p:notesMasterIdLst>
    <p:notesMasterId r:id="rId16"/>
  </p:notesMasterIdLst>
  <p:sldIdLst>
    <p:sldId id="275" r:id="rId2"/>
    <p:sldId id="323" r:id="rId3"/>
    <p:sldId id="294" r:id="rId4"/>
    <p:sldId id="315" r:id="rId5"/>
    <p:sldId id="319" r:id="rId6"/>
    <p:sldId id="320" r:id="rId7"/>
    <p:sldId id="321" r:id="rId8"/>
    <p:sldId id="324" r:id="rId9"/>
    <p:sldId id="297" r:id="rId10"/>
    <p:sldId id="322" r:id="rId11"/>
    <p:sldId id="325" r:id="rId12"/>
    <p:sldId id="306" r:id="rId13"/>
    <p:sldId id="307" r:id="rId14"/>
    <p:sldId id="273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4374"/>
    <a:srgbClr val="004174"/>
    <a:srgbClr val="003D6D"/>
    <a:srgbClr val="1B2F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28" autoAdjust="0"/>
    <p:restoredTop sz="78301" autoAdjust="0"/>
  </p:normalViewPr>
  <p:slideViewPr>
    <p:cSldViewPr snapToGrid="0">
      <p:cViewPr varScale="1">
        <p:scale>
          <a:sx n="64" d="100"/>
          <a:sy n="64" d="100"/>
        </p:scale>
        <p:origin x="178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875EA7-9A42-4DFE-8BAE-66CF57534BDF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60B253-91B2-42EF-902E-7B0EDCDE8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74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effectLst/>
              </a:rPr>
              <a:t>Vreau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sa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va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reaminstesc</a:t>
            </a:r>
            <a:r>
              <a:rPr lang="en-US" dirty="0">
                <a:effectLst/>
              </a:rPr>
              <a:t> de </a:t>
            </a:r>
            <a:r>
              <a:rPr lang="en-US" dirty="0" err="1">
                <a:effectLst/>
              </a:rPr>
              <a:t>comanda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printf</a:t>
            </a:r>
            <a:r>
              <a:rPr lang="en-US" dirty="0">
                <a:effectLst/>
              </a:rPr>
              <a:t>, o </a:t>
            </a:r>
            <a:r>
              <a:rPr lang="en-US" dirty="0" err="1">
                <a:effectLst/>
              </a:rPr>
              <a:t>comandă</a:t>
            </a:r>
            <a:r>
              <a:rPr lang="en-US" dirty="0">
                <a:effectLst/>
              </a:rPr>
              <a:t> pe care o </a:t>
            </a:r>
            <a:r>
              <a:rPr lang="en-US" dirty="0" err="1">
                <a:effectLst/>
              </a:rPr>
              <a:t>folosim</a:t>
            </a:r>
            <a:r>
              <a:rPr lang="en-US" dirty="0">
                <a:effectLst/>
              </a:rPr>
              <a:t> des in </a:t>
            </a:r>
            <a:r>
              <a:rPr lang="en-US" dirty="0" err="1">
                <a:effectLst/>
              </a:rPr>
              <a:t>limbajul</a:t>
            </a:r>
            <a:r>
              <a:rPr lang="en-US" dirty="0">
                <a:effectLst/>
              </a:rPr>
              <a:t> de </a:t>
            </a:r>
            <a:r>
              <a:rPr lang="en-US" dirty="0" err="1">
                <a:effectLst/>
              </a:rPr>
              <a:t>programare</a:t>
            </a:r>
            <a:r>
              <a:rPr lang="en-US" dirty="0">
                <a:effectLst/>
              </a:rPr>
              <a:t> C, </a:t>
            </a:r>
            <a:r>
              <a:rPr lang="en-US" dirty="0" err="1">
                <a:effectLst/>
              </a:rPr>
              <a:t>dar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si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în</a:t>
            </a:r>
            <a:r>
              <a:rPr lang="en-US" dirty="0">
                <a:effectLst/>
              </a:rPr>
              <a:t> awk (</a:t>
            </a:r>
            <a:r>
              <a:rPr lang="en-US" dirty="0" err="1">
                <a:effectLst/>
              </a:rPr>
              <a:t>urmeaza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sa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va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prezint</a:t>
            </a:r>
            <a:r>
              <a:rPr lang="en-US" dirty="0">
                <a:effectLst/>
              </a:rPr>
              <a:t> un </a:t>
            </a:r>
            <a:r>
              <a:rPr lang="en-US" dirty="0" err="1">
                <a:effectLst/>
              </a:rPr>
              <a:t>exemplu</a:t>
            </a:r>
            <a:r>
              <a:rPr lang="en-US" dirty="0">
                <a:effectLst/>
              </a:rPr>
              <a:t>)</a:t>
            </a:r>
          </a:p>
          <a:p>
            <a:r>
              <a:rPr lang="en-US" dirty="0" err="1">
                <a:effectLst/>
              </a:rPr>
              <a:t>Folosim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aceasta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comanda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pentru</a:t>
            </a:r>
            <a:r>
              <a:rPr lang="en-US" dirty="0">
                <a:effectLst/>
              </a:rPr>
              <a:t> a </a:t>
            </a:r>
            <a:r>
              <a:rPr lang="en-US" dirty="0" err="1">
                <a:effectLst/>
              </a:rPr>
              <a:t>afisa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textul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într</a:t>
            </a:r>
            <a:r>
              <a:rPr lang="en-US" dirty="0">
                <a:effectLst/>
              </a:rPr>
              <a:t>-un mod </a:t>
            </a:r>
            <a:r>
              <a:rPr lang="en-US" dirty="0" err="1">
                <a:effectLst/>
              </a:rPr>
              <a:t>frumos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și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ordonat</a:t>
            </a:r>
            <a:r>
              <a:rPr lang="en-US" dirty="0">
                <a:effectLst/>
              </a:rPr>
              <a:t>.</a:t>
            </a:r>
          </a:p>
          <a:p>
            <a:endParaRPr lang="en-US" dirty="0">
              <a:effectLst/>
            </a:endParaRPr>
          </a:p>
          <a:p>
            <a:r>
              <a:rPr lang="en-US" dirty="0" err="1">
                <a:effectLst/>
              </a:rPr>
              <a:t>Uitați-vă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iarasi</a:t>
            </a:r>
            <a:r>
              <a:rPr lang="en-US" dirty="0">
                <a:effectLst/>
              </a:rPr>
              <a:t> la </a:t>
            </a:r>
            <a:r>
              <a:rPr lang="en-US" dirty="0" err="1">
                <a:effectLst/>
              </a:rPr>
              <a:t>acest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exemplu</a:t>
            </a:r>
            <a:r>
              <a:rPr lang="en-US" dirty="0">
                <a:effectLst/>
              </a:rPr>
              <a:t>: </a:t>
            </a:r>
            <a:r>
              <a:rPr lang="en-US" b="1" dirty="0" err="1">
                <a:effectLst/>
              </a:rPr>
              <a:t>printf</a:t>
            </a:r>
            <a:r>
              <a:rPr lang="en-US" b="1" dirty="0">
                <a:effectLst/>
              </a:rPr>
              <a:t> "%s %3d/%3d (%5.1f%%)\n", $</a:t>
            </a:r>
            <a:r>
              <a:rPr lang="en-US" b="1" dirty="0" err="1">
                <a:effectLst/>
              </a:rPr>
              <a:t>corr</a:t>
            </a:r>
            <a:r>
              <a:rPr lang="en-US" b="1" dirty="0">
                <a:effectLst/>
              </a:rPr>
              <a:t>, $tot, $</a:t>
            </a:r>
            <a:r>
              <a:rPr lang="en-US" b="1" dirty="0" err="1">
                <a:effectLst/>
              </a:rPr>
              <a:t>corr</a:t>
            </a:r>
            <a:r>
              <a:rPr lang="en-US" b="1" dirty="0">
                <a:effectLst/>
              </a:rPr>
              <a:t>/$tot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%s: </a:t>
            </a:r>
            <a:r>
              <a:rPr lang="en-US" dirty="0" err="1"/>
              <a:t>Afișează</a:t>
            </a:r>
            <a:r>
              <a:rPr lang="en-US" dirty="0"/>
              <a:t> un </a:t>
            </a:r>
            <a:r>
              <a:rPr lang="en-US" dirty="0" err="1"/>
              <a:t>șir</a:t>
            </a:r>
            <a:r>
              <a:rPr lang="en-US" dirty="0"/>
              <a:t> de </a:t>
            </a:r>
            <a:r>
              <a:rPr lang="en-US" dirty="0" err="1"/>
              <a:t>caractere</a:t>
            </a:r>
            <a:r>
              <a:rPr lang="en-US" dirty="0"/>
              <a:t> (text).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%3d: </a:t>
            </a:r>
            <a:r>
              <a:rPr lang="en-US" dirty="0" err="1"/>
              <a:t>Afișează</a:t>
            </a:r>
            <a:r>
              <a:rPr lang="en-US" dirty="0"/>
              <a:t> un </a:t>
            </a:r>
            <a:r>
              <a:rPr lang="en-US" dirty="0" err="1"/>
              <a:t>număr</a:t>
            </a:r>
            <a:r>
              <a:rPr lang="en-US" dirty="0"/>
              <a:t> </a:t>
            </a:r>
            <a:r>
              <a:rPr lang="en-US" dirty="0" err="1"/>
              <a:t>întreg</a:t>
            </a:r>
            <a:r>
              <a:rPr lang="en-US" dirty="0"/>
              <a:t>, </a:t>
            </a:r>
            <a:r>
              <a:rPr lang="en-US" dirty="0" err="1"/>
              <a:t>ocupând</a:t>
            </a:r>
            <a:r>
              <a:rPr lang="en-US" dirty="0"/>
              <a:t> 3 </a:t>
            </a:r>
            <a:r>
              <a:rPr lang="en-US" dirty="0" err="1"/>
              <a:t>spații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%5.1f: </a:t>
            </a:r>
            <a:r>
              <a:rPr lang="en-US" dirty="0" err="1"/>
              <a:t>Afișează</a:t>
            </a:r>
            <a:r>
              <a:rPr lang="en-US" dirty="0"/>
              <a:t> un </a:t>
            </a:r>
            <a:r>
              <a:rPr lang="en-US" dirty="0" err="1"/>
              <a:t>număr</a:t>
            </a:r>
            <a:r>
              <a:rPr lang="en-US" dirty="0"/>
              <a:t> </a:t>
            </a:r>
            <a:r>
              <a:rPr lang="en-US" dirty="0" err="1"/>
              <a:t>zecimal</a:t>
            </a:r>
            <a:r>
              <a:rPr lang="en-US" dirty="0"/>
              <a:t>, cu o </a:t>
            </a:r>
            <a:r>
              <a:rPr lang="en-US" dirty="0" err="1"/>
              <a:t>cifră</a:t>
            </a:r>
            <a:r>
              <a:rPr lang="en-US" dirty="0"/>
              <a:t> </a:t>
            </a:r>
            <a:r>
              <a:rPr lang="en-US" dirty="0" err="1"/>
              <a:t>după</a:t>
            </a:r>
            <a:r>
              <a:rPr lang="en-US" dirty="0"/>
              <a:t> </a:t>
            </a:r>
            <a:r>
              <a:rPr lang="en-US" dirty="0" err="1"/>
              <a:t>virgulă</a:t>
            </a:r>
            <a:r>
              <a:rPr lang="en-US" dirty="0"/>
              <a:t>, </a:t>
            </a:r>
            <a:r>
              <a:rPr lang="en-US" dirty="0" err="1"/>
              <a:t>ocupând</a:t>
            </a:r>
            <a:r>
              <a:rPr lang="en-US" dirty="0"/>
              <a:t> 5 </a:t>
            </a:r>
            <a:r>
              <a:rPr lang="en-US" dirty="0" err="1"/>
              <a:t>spații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\n: </a:t>
            </a:r>
            <a:r>
              <a:rPr lang="en-US" dirty="0" err="1"/>
              <a:t>Adaugă</a:t>
            </a:r>
            <a:r>
              <a:rPr lang="en-US" dirty="0"/>
              <a:t> o </a:t>
            </a:r>
            <a:r>
              <a:rPr lang="en-US" dirty="0" err="1"/>
              <a:t>linie</a:t>
            </a:r>
            <a:r>
              <a:rPr lang="en-US" dirty="0"/>
              <a:t> </a:t>
            </a:r>
            <a:r>
              <a:rPr lang="en-US" dirty="0" err="1"/>
              <a:t>nouă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$</a:t>
            </a:r>
            <a:r>
              <a:rPr lang="en-US" dirty="0" err="1"/>
              <a:t>corr</a:t>
            </a:r>
            <a:r>
              <a:rPr lang="en-US" dirty="0"/>
              <a:t>, $tot, $</a:t>
            </a:r>
            <a:r>
              <a:rPr lang="en-US" dirty="0" err="1"/>
              <a:t>corr</a:t>
            </a:r>
            <a:r>
              <a:rPr lang="en-US" dirty="0"/>
              <a:t>/$tot: Sunt </a:t>
            </a:r>
            <a:r>
              <a:rPr lang="en-US" dirty="0" err="1"/>
              <a:t>variabilele</a:t>
            </a:r>
            <a:r>
              <a:rPr lang="en-US" dirty="0"/>
              <a:t> pe care le </a:t>
            </a:r>
            <a:r>
              <a:rPr lang="en-US" dirty="0" err="1"/>
              <a:t>afișăm</a:t>
            </a:r>
            <a:r>
              <a:rPr lang="en-US" dirty="0"/>
              <a:t>.</a:t>
            </a:r>
          </a:p>
          <a:p>
            <a:r>
              <a:rPr lang="en-US" dirty="0">
                <a:effectLst/>
              </a:rPr>
              <a:t>De </a:t>
            </a:r>
            <a:r>
              <a:rPr lang="en-US" dirty="0" err="1">
                <a:effectLst/>
              </a:rPr>
              <a:t>exemplu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dacă</a:t>
            </a:r>
            <a:r>
              <a:rPr lang="en-US" dirty="0">
                <a:effectLst/>
              </a:rPr>
              <a:t> $</a:t>
            </a:r>
            <a:r>
              <a:rPr lang="en-US" dirty="0" err="1">
                <a:effectLst/>
              </a:rPr>
              <a:t>corr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este</a:t>
            </a:r>
            <a:r>
              <a:rPr lang="en-US" dirty="0">
                <a:effectLst/>
              </a:rPr>
              <a:t> 80 </a:t>
            </a:r>
            <a:r>
              <a:rPr lang="en-US" dirty="0" err="1">
                <a:effectLst/>
              </a:rPr>
              <a:t>și</a:t>
            </a:r>
            <a:r>
              <a:rPr lang="en-US" dirty="0">
                <a:effectLst/>
              </a:rPr>
              <a:t> $tot </a:t>
            </a:r>
            <a:r>
              <a:rPr lang="en-US" dirty="0" err="1">
                <a:effectLst/>
              </a:rPr>
              <a:t>este</a:t>
            </a:r>
            <a:r>
              <a:rPr lang="en-US" dirty="0">
                <a:effectLst/>
              </a:rPr>
              <a:t> 100, </a:t>
            </a:r>
            <a:r>
              <a:rPr lang="en-US" dirty="0" err="1">
                <a:effectLst/>
              </a:rPr>
              <a:t>comanda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va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afișa</a:t>
            </a:r>
            <a:r>
              <a:rPr lang="en-US" dirty="0">
                <a:effectLst/>
              </a:rPr>
              <a:t>:</a:t>
            </a:r>
            <a:br>
              <a:rPr lang="en-US" dirty="0">
                <a:effectLst/>
              </a:rPr>
            </a:br>
            <a:r>
              <a:rPr lang="en-US" dirty="0">
                <a:effectLst/>
              </a:rPr>
              <a:t>80/100 ( 80.0%)</a:t>
            </a:r>
            <a:br>
              <a:rPr lang="en-US" dirty="0">
                <a:effectLst/>
              </a:rPr>
            </a:br>
            <a:r>
              <a:rPr lang="en-US" dirty="0" err="1">
                <a:effectLst/>
              </a:rPr>
              <a:t>Aici</a:t>
            </a:r>
            <a:r>
              <a:rPr lang="en-US" dirty="0">
                <a:effectLst/>
              </a:rPr>
              <a:t>, 80 </a:t>
            </a:r>
            <a:r>
              <a:rPr lang="en-US" dirty="0" err="1">
                <a:effectLst/>
              </a:rPr>
              <a:t>și</a:t>
            </a:r>
            <a:r>
              <a:rPr lang="en-US" dirty="0">
                <a:effectLst/>
              </a:rPr>
              <a:t> 100 </a:t>
            </a:r>
            <a:r>
              <a:rPr lang="en-US" dirty="0" err="1">
                <a:effectLst/>
              </a:rPr>
              <a:t>ocupă</a:t>
            </a:r>
            <a:r>
              <a:rPr lang="en-US" dirty="0">
                <a:effectLst/>
              </a:rPr>
              <a:t> 3 </a:t>
            </a:r>
            <a:r>
              <a:rPr lang="en-US" dirty="0" err="1">
                <a:effectLst/>
              </a:rPr>
              <a:t>spații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fiecare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iar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procentul</a:t>
            </a:r>
            <a:r>
              <a:rPr lang="en-US" dirty="0">
                <a:effectLst/>
              </a:rPr>
              <a:t> (80.0%) </a:t>
            </a:r>
            <a:r>
              <a:rPr lang="en-US" dirty="0" err="1">
                <a:effectLst/>
              </a:rPr>
              <a:t>ocupă</a:t>
            </a:r>
            <a:r>
              <a:rPr lang="en-US" dirty="0">
                <a:effectLst/>
              </a:rPr>
              <a:t> 5 </a:t>
            </a:r>
            <a:r>
              <a:rPr lang="en-US" dirty="0" err="1">
                <a:effectLst/>
              </a:rPr>
              <a:t>spații</a:t>
            </a:r>
            <a:r>
              <a:rPr lang="en-US" dirty="0">
                <a:effectLst/>
              </a:rPr>
              <a:t>, cu o </a:t>
            </a:r>
            <a:r>
              <a:rPr lang="en-US" dirty="0" err="1">
                <a:effectLst/>
              </a:rPr>
              <a:t>cifră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după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virgulă</a:t>
            </a:r>
            <a:r>
              <a:rPr lang="en-US" dirty="0">
                <a:effectLst/>
              </a:rPr>
              <a:t>.</a:t>
            </a:r>
          </a:p>
          <a:p>
            <a:r>
              <a:rPr lang="en-US" dirty="0" err="1">
                <a:effectLst/>
              </a:rPr>
              <a:t>printf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este</a:t>
            </a:r>
            <a:r>
              <a:rPr lang="en-US" dirty="0">
                <a:effectLst/>
              </a:rPr>
              <a:t> ca un mod de a </a:t>
            </a:r>
            <a:r>
              <a:rPr lang="en-US" dirty="0" err="1">
                <a:effectLst/>
              </a:rPr>
              <a:t>aranja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frumos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rezultatele</a:t>
            </a:r>
            <a:r>
              <a:rPr lang="en-US" dirty="0">
                <a:effectLst/>
              </a:rPr>
              <a:t>, ca </a:t>
            </a:r>
            <a:r>
              <a:rPr lang="en-US" dirty="0" err="1">
                <a:effectLst/>
              </a:rPr>
              <a:t>să</a:t>
            </a:r>
            <a:r>
              <a:rPr lang="en-US" dirty="0">
                <a:effectLst/>
              </a:rPr>
              <a:t> fie </a:t>
            </a:r>
            <a:r>
              <a:rPr lang="en-US" dirty="0" err="1">
                <a:effectLst/>
              </a:rPr>
              <a:t>ușor</a:t>
            </a:r>
            <a:r>
              <a:rPr lang="en-US" dirty="0">
                <a:effectLst/>
              </a:rPr>
              <a:t> de </a:t>
            </a:r>
            <a:r>
              <a:rPr lang="en-US" dirty="0" err="1">
                <a:effectLst/>
              </a:rPr>
              <a:t>citit</a:t>
            </a:r>
            <a:r>
              <a:rPr lang="en-US" dirty="0">
                <a:effectLst/>
              </a:rPr>
              <a:t>. 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Ultima </a:t>
            </a:r>
            <a:r>
              <a:rPr lang="en-US" dirty="0" err="1">
                <a:effectLst/>
              </a:rPr>
              <a:t>frază</a:t>
            </a:r>
            <a:r>
              <a:rPr lang="en-US" dirty="0">
                <a:effectLst/>
              </a:rPr>
              <a:t> de pe slide </a:t>
            </a:r>
            <a:r>
              <a:rPr lang="en-US" dirty="0" err="1">
                <a:effectLst/>
              </a:rPr>
              <a:t>spune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că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printf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este</a:t>
            </a:r>
            <a:r>
              <a:rPr lang="en-US" dirty="0">
                <a:effectLst/>
              </a:rPr>
              <a:t> o </a:t>
            </a:r>
            <a:r>
              <a:rPr lang="en-US" dirty="0" err="1">
                <a:effectLst/>
              </a:rPr>
              <a:t>comandă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foarte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importantă</a:t>
            </a:r>
            <a:r>
              <a:rPr lang="en-US" dirty="0">
                <a:effectLst/>
              </a:rPr>
              <a:t>, care a </a:t>
            </a:r>
            <a:r>
              <a:rPr lang="en-US" dirty="0" err="1">
                <a:effectLst/>
              </a:rPr>
              <a:t>ajutat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omenirea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să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ajungă</a:t>
            </a:r>
            <a:r>
              <a:rPr lang="en-US" dirty="0">
                <a:effectLst/>
              </a:rPr>
              <a:t> pe </a:t>
            </a:r>
            <a:r>
              <a:rPr lang="en-US" dirty="0" err="1">
                <a:effectLst/>
              </a:rPr>
              <a:t>Lună</a:t>
            </a:r>
            <a:r>
              <a:rPr lang="en-US" dirty="0">
                <a:effectLst/>
              </a:rPr>
              <a:t> – e o </a:t>
            </a:r>
            <a:r>
              <a:rPr lang="en-US" dirty="0" err="1">
                <a:effectLst/>
              </a:rPr>
              <a:t>glumă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dar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arată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cât</a:t>
            </a:r>
            <a:r>
              <a:rPr lang="en-US" dirty="0">
                <a:effectLst/>
              </a:rPr>
              <a:t> de </a:t>
            </a:r>
            <a:r>
              <a:rPr lang="en-US" dirty="0" err="1">
                <a:effectLst/>
              </a:rPr>
              <a:t>utilă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este</a:t>
            </a:r>
            <a:r>
              <a:rPr lang="en-US" dirty="0">
                <a:effectLst/>
              </a:rPr>
              <a:t>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736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effectLst/>
              </a:rPr>
              <a:t>Acum</a:t>
            </a:r>
            <a:r>
              <a:rPr lang="en-US" dirty="0">
                <a:effectLst/>
              </a:rPr>
              <a:t> ca am </a:t>
            </a:r>
            <a:r>
              <a:rPr lang="en-US" dirty="0" err="1">
                <a:effectLst/>
              </a:rPr>
              <a:t>mai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facut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ceva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exemple</a:t>
            </a:r>
            <a:r>
              <a:rPr lang="en-US" dirty="0">
                <a:effectLst/>
              </a:rPr>
              <a:t> cu </a:t>
            </a:r>
            <a:r>
              <a:rPr lang="en-US" dirty="0" err="1">
                <a:effectLst/>
              </a:rPr>
              <a:t>comenzile</a:t>
            </a:r>
            <a:r>
              <a:rPr lang="en-US" dirty="0">
                <a:effectLst/>
              </a:rPr>
              <a:t> grep </a:t>
            </a:r>
            <a:r>
              <a:rPr lang="en-US" dirty="0" err="1">
                <a:effectLst/>
              </a:rPr>
              <a:t>si</a:t>
            </a:r>
            <a:r>
              <a:rPr lang="en-US" dirty="0">
                <a:effectLst/>
              </a:rPr>
              <a:t> sed</a:t>
            </a:r>
          </a:p>
          <a:p>
            <a:r>
              <a:rPr lang="en-US" dirty="0" err="1">
                <a:effectLst/>
              </a:rPr>
              <a:t>Astazi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vom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incepe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sa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vorbim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despre</a:t>
            </a:r>
            <a:r>
              <a:rPr lang="en-US" dirty="0">
                <a:effectLst/>
              </a:rPr>
              <a:t> awk,  </a:t>
            </a:r>
            <a:r>
              <a:rPr lang="en-US" dirty="0" err="1">
                <a:effectLst/>
              </a:rPr>
              <a:t>si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ce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inseamna</a:t>
            </a:r>
            <a:r>
              <a:rPr lang="en-US" dirty="0">
                <a:effectLst/>
              </a:rPr>
              <a:t> awk.</a:t>
            </a:r>
          </a:p>
          <a:p>
            <a:r>
              <a:rPr lang="en-US" dirty="0">
                <a:effectLst/>
              </a:rPr>
              <a:t>Este un </a:t>
            </a:r>
            <a:r>
              <a:rPr lang="en-US" dirty="0" err="1">
                <a:effectLst/>
              </a:rPr>
              <a:t>limbaj</a:t>
            </a:r>
            <a:r>
              <a:rPr lang="en-US" dirty="0">
                <a:effectLst/>
              </a:rPr>
              <a:t> de </a:t>
            </a:r>
            <a:r>
              <a:rPr lang="en-US" dirty="0" err="1">
                <a:effectLst/>
              </a:rPr>
              <a:t>programare</a:t>
            </a:r>
            <a:r>
              <a:rPr lang="en-US" dirty="0">
                <a:effectLst/>
              </a:rPr>
              <a:t>, special </a:t>
            </a:r>
            <a:r>
              <a:rPr lang="en-US" dirty="0" err="1">
                <a:effectLst/>
              </a:rPr>
              <a:t>creat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pentru</a:t>
            </a:r>
            <a:r>
              <a:rPr lang="en-US" dirty="0">
                <a:effectLst/>
              </a:rPr>
              <a:t> a </a:t>
            </a:r>
            <a:r>
              <a:rPr lang="en-US" dirty="0" err="1">
                <a:effectLst/>
              </a:rPr>
              <a:t>lucra</a:t>
            </a:r>
            <a:r>
              <a:rPr lang="en-US" dirty="0">
                <a:effectLst/>
              </a:rPr>
              <a:t> cu </a:t>
            </a:r>
            <a:r>
              <a:rPr lang="en-US" dirty="0" err="1">
                <a:effectLst/>
              </a:rPr>
              <a:t>texte</a:t>
            </a:r>
            <a:r>
              <a:rPr lang="en-US" dirty="0">
                <a:effectLst/>
              </a:rPr>
              <a:t>. </a:t>
            </a:r>
          </a:p>
          <a:p>
            <a:r>
              <a:rPr lang="en-US" dirty="0">
                <a:effectLst/>
              </a:rPr>
              <a:t>awk </a:t>
            </a:r>
            <a:r>
              <a:rPr lang="en-US" dirty="0" err="1">
                <a:effectLst/>
              </a:rPr>
              <a:t>este</a:t>
            </a:r>
            <a:r>
              <a:rPr lang="en-US" dirty="0">
                <a:effectLst/>
              </a:rPr>
              <a:t> ca un robot care </a:t>
            </a:r>
            <a:r>
              <a:rPr lang="en-US" dirty="0" err="1">
                <a:effectLst/>
              </a:rPr>
              <a:t>poate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citi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fișiere</a:t>
            </a:r>
            <a:r>
              <a:rPr lang="en-US" dirty="0">
                <a:effectLst/>
              </a:rPr>
              <a:t> text, </a:t>
            </a:r>
            <a:r>
              <a:rPr lang="en-US" dirty="0" err="1">
                <a:effectLst/>
              </a:rPr>
              <a:t>poate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găsi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anumite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modele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șau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poate</a:t>
            </a:r>
            <a:r>
              <a:rPr lang="en-US" dirty="0">
                <a:effectLst/>
              </a:rPr>
              <a:t> face </a:t>
            </a:r>
            <a:r>
              <a:rPr lang="en-US" dirty="0" err="1">
                <a:effectLst/>
              </a:rPr>
              <a:t>calcule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sau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modificări</a:t>
            </a:r>
            <a:r>
              <a:rPr lang="en-US" dirty="0">
                <a:effectLst/>
              </a:rPr>
              <a:t> direct pe text.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dirty="0"/>
              <a:t>Este un </a:t>
            </a:r>
            <a:r>
              <a:rPr lang="en-US" dirty="0" err="1"/>
              <a:t>limbaj</a:t>
            </a:r>
            <a:r>
              <a:rPr lang="en-US" dirty="0"/>
              <a:t> de </a:t>
            </a:r>
            <a:r>
              <a:rPr lang="en-US" dirty="0" err="1"/>
              <a:t>programare</a:t>
            </a:r>
            <a:r>
              <a:rPr lang="en-US" dirty="0"/>
              <a:t> </a:t>
            </a:r>
            <a:r>
              <a:rPr lang="en-US" dirty="0" err="1"/>
              <a:t>complet</a:t>
            </a:r>
            <a:r>
              <a:rPr lang="en-US" dirty="0"/>
              <a:t>, </a:t>
            </a:r>
            <a:r>
              <a:rPr lang="en-US" dirty="0" err="1"/>
              <a:t>dar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folosit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ales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găsi</a:t>
            </a:r>
            <a:r>
              <a:rPr lang="en-US" dirty="0"/>
              <a:t> </a:t>
            </a:r>
            <a:r>
              <a:rPr lang="en-US" dirty="0" err="1"/>
              <a:t>modele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texte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a face </a:t>
            </a:r>
            <a:r>
              <a:rPr lang="en-US" dirty="0" err="1"/>
              <a:t>ceva</a:t>
            </a:r>
            <a:r>
              <a:rPr lang="en-US" dirty="0"/>
              <a:t> cu </a:t>
            </a:r>
            <a:r>
              <a:rPr lang="en-US" dirty="0" err="1"/>
              <a:t>ele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None/>
            </a:pPr>
            <a:endParaRPr lang="en-US" dirty="0"/>
          </a:p>
          <a:p>
            <a:pPr>
              <a:buFont typeface="Arial" panose="020B0604020202020204" pitchFamily="34" charset="0"/>
              <a:buNone/>
            </a:pPr>
            <a:r>
              <a:rPr lang="en-US" dirty="0" err="1"/>
              <a:t>Comanda</a:t>
            </a:r>
            <a:r>
              <a:rPr lang="en-US" dirty="0"/>
              <a:t> awk </a:t>
            </a:r>
            <a:r>
              <a:rPr lang="en-US" dirty="0" err="1"/>
              <a:t>arată</a:t>
            </a:r>
            <a:r>
              <a:rPr lang="en-US" dirty="0"/>
              <a:t> </a:t>
            </a:r>
            <a:r>
              <a:rPr lang="en-US" dirty="0" err="1"/>
              <a:t>așa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awk [</a:t>
            </a:r>
            <a:r>
              <a:rPr lang="en-US" dirty="0" err="1"/>
              <a:t>opțiuni</a:t>
            </a:r>
            <a:r>
              <a:rPr lang="en-US" dirty="0"/>
              <a:t>] 'script' </a:t>
            </a:r>
            <a:r>
              <a:rPr lang="en-US" dirty="0" err="1"/>
              <a:t>fișier</a:t>
            </a:r>
            <a:r>
              <a:rPr lang="en-US" dirty="0"/>
              <a:t>(e)</a:t>
            </a:r>
            <a:br>
              <a:rPr lang="en-US" dirty="0"/>
            </a:br>
            <a:endParaRPr lang="en-US" dirty="0"/>
          </a:p>
          <a:p>
            <a:pPr>
              <a:buFont typeface="Arial" panose="020B0604020202020204" pitchFamily="34" charset="0"/>
              <a:buNone/>
            </a:pPr>
            <a:r>
              <a:rPr lang="en-US" dirty="0"/>
              <a:t>, „</a:t>
            </a:r>
            <a:r>
              <a:rPr lang="en-US" dirty="0" err="1"/>
              <a:t>opțiunile</a:t>
            </a:r>
            <a:r>
              <a:rPr lang="en-US" dirty="0"/>
              <a:t>” </a:t>
            </a:r>
            <a:r>
              <a:rPr lang="en-US" dirty="0" err="1"/>
              <a:t>dupa</a:t>
            </a:r>
            <a:r>
              <a:rPr lang="en-US" dirty="0"/>
              <a:t> cum </a:t>
            </a:r>
            <a:r>
              <a:rPr lang="en-US" dirty="0" err="1"/>
              <a:t>spuneam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pana</a:t>
            </a:r>
            <a:r>
              <a:rPr lang="en-US" dirty="0"/>
              <a:t> </a:t>
            </a:r>
            <a:r>
              <a:rPr lang="en-US" dirty="0" err="1"/>
              <a:t>acum</a:t>
            </a:r>
            <a:r>
              <a:rPr lang="en-US" dirty="0"/>
              <a:t>, sunt </a:t>
            </a:r>
            <a:r>
              <a:rPr lang="en-US" dirty="0" err="1"/>
              <a:t>setări</a:t>
            </a:r>
            <a:r>
              <a:rPr lang="en-US" dirty="0"/>
              <a:t> </a:t>
            </a:r>
            <a:r>
              <a:rPr lang="en-US" dirty="0" err="1"/>
              <a:t>speciale</a:t>
            </a:r>
            <a:r>
              <a:rPr lang="en-US" dirty="0"/>
              <a:t> pe care </a:t>
            </a:r>
            <a:r>
              <a:rPr lang="en-US" dirty="0" err="1"/>
              <a:t>noi</a:t>
            </a:r>
            <a:r>
              <a:rPr lang="en-US" dirty="0"/>
              <a:t> le </a:t>
            </a:r>
            <a:r>
              <a:rPr lang="en-US" dirty="0" err="1"/>
              <a:t>facem</a:t>
            </a:r>
            <a:endParaRPr lang="en-US" dirty="0"/>
          </a:p>
          <a:p>
            <a:pPr>
              <a:buFont typeface="Arial" panose="020B0604020202020204" pitchFamily="34" charset="0"/>
              <a:buNone/>
            </a:pPr>
            <a:r>
              <a:rPr lang="en-US" dirty="0" err="1"/>
              <a:t>acele</a:t>
            </a:r>
            <a:r>
              <a:rPr lang="en-US" dirty="0"/>
              <a:t> </a:t>
            </a:r>
            <a:r>
              <a:rPr lang="en-US" dirty="0" err="1"/>
              <a:t>opțiuni</a:t>
            </a:r>
            <a:r>
              <a:rPr lang="en-US" dirty="0"/>
              <a:t> -F </a:t>
            </a:r>
            <a:r>
              <a:rPr lang="en-US" dirty="0" err="1"/>
              <a:t>și</a:t>
            </a:r>
            <a:r>
              <a:rPr lang="en-US" dirty="0"/>
              <a:t> -f sunt </a:t>
            </a:r>
            <a:r>
              <a:rPr lang="en-US" dirty="0" err="1"/>
              <a:t>folosite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specifica</a:t>
            </a:r>
            <a:r>
              <a:rPr lang="en-US" dirty="0"/>
              <a:t> </a:t>
            </a:r>
            <a:r>
              <a:rPr lang="en-US" dirty="0" err="1"/>
              <a:t>modul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care awk </a:t>
            </a:r>
            <a:r>
              <a:rPr lang="en-US" dirty="0" err="1"/>
              <a:t>interpretează</a:t>
            </a:r>
            <a:r>
              <a:rPr lang="en-US" dirty="0"/>
              <a:t> </a:t>
            </a:r>
            <a:r>
              <a:rPr lang="en-US" dirty="0" err="1"/>
              <a:t>datele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scriptul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dirty="0"/>
              <a:t>-F -&gt; </a:t>
            </a:r>
            <a:r>
              <a:rPr lang="en-US" dirty="0" err="1"/>
              <a:t>Definește</a:t>
            </a:r>
            <a:r>
              <a:rPr lang="en-US" dirty="0"/>
              <a:t> </a:t>
            </a:r>
            <a:r>
              <a:rPr lang="en-US" dirty="0" err="1"/>
              <a:t>caracterul</a:t>
            </a:r>
            <a:r>
              <a:rPr lang="en-US" dirty="0"/>
              <a:t> de </a:t>
            </a:r>
            <a:r>
              <a:rPr lang="en-US" dirty="0" err="1"/>
              <a:t>delimitare</a:t>
            </a:r>
            <a:r>
              <a:rPr lang="en-US" dirty="0"/>
              <a:t> a </a:t>
            </a:r>
            <a:r>
              <a:rPr lang="en-US" dirty="0" err="1"/>
              <a:t>câmpurilor</a:t>
            </a:r>
            <a:r>
              <a:rPr lang="en-US" dirty="0"/>
              <a:t> din </a:t>
            </a:r>
            <a:r>
              <a:rPr lang="en-US" dirty="0" err="1"/>
              <a:t>fiecare</a:t>
            </a:r>
            <a:r>
              <a:rPr lang="en-US" dirty="0"/>
              <a:t> </a:t>
            </a:r>
            <a:r>
              <a:rPr lang="en-US" dirty="0" err="1"/>
              <a:t>linie</a:t>
            </a:r>
            <a:r>
              <a:rPr lang="en-US" dirty="0"/>
              <a:t>. </a:t>
            </a:r>
            <a:r>
              <a:rPr lang="it-IT" dirty="0" err="1"/>
              <a:t>Aici</a:t>
            </a:r>
            <a:r>
              <a:rPr lang="it-IT" dirty="0"/>
              <a:t>, </a:t>
            </a:r>
            <a:r>
              <a:rPr lang="it-IT" dirty="0" err="1"/>
              <a:t>caracterul</a:t>
            </a:r>
            <a:r>
              <a:rPr lang="it-IT" dirty="0"/>
              <a:t> de delimitare in </a:t>
            </a:r>
            <a:r>
              <a:rPr lang="it-IT" dirty="0" err="1"/>
              <a:t>primul</a:t>
            </a:r>
            <a:r>
              <a:rPr lang="it-IT" dirty="0"/>
              <a:t> </a:t>
            </a:r>
            <a:r>
              <a:rPr lang="it-IT" dirty="0" err="1"/>
              <a:t>exemplu</a:t>
            </a:r>
            <a:r>
              <a:rPr lang="it-IT" dirty="0"/>
              <a:t> este ‘ : ‘ </a:t>
            </a:r>
            <a:r>
              <a:rPr lang="it-IT" dirty="0" err="1"/>
              <a:t>deci</a:t>
            </a:r>
            <a:r>
              <a:rPr lang="it-IT" dirty="0"/>
              <a:t> </a:t>
            </a:r>
            <a:r>
              <a:rPr lang="it-IT" dirty="0" err="1"/>
              <a:t>awk</a:t>
            </a:r>
            <a:r>
              <a:rPr lang="it-IT" dirty="0"/>
              <a:t> va considera </a:t>
            </a:r>
            <a:r>
              <a:rPr lang="it-IT" dirty="0" err="1"/>
              <a:t>fiecare</a:t>
            </a:r>
            <a:r>
              <a:rPr lang="it-IT" dirty="0"/>
              <a:t> </a:t>
            </a:r>
            <a:r>
              <a:rPr lang="it-IT" dirty="0" err="1"/>
              <a:t>coloană</a:t>
            </a:r>
            <a:r>
              <a:rPr lang="it-IT" dirty="0"/>
              <a:t> </a:t>
            </a:r>
            <a:r>
              <a:rPr lang="it-IT" dirty="0" err="1"/>
              <a:t>delimitată</a:t>
            </a:r>
            <a:r>
              <a:rPr lang="it-IT" dirty="0"/>
              <a:t> de </a:t>
            </a:r>
            <a:r>
              <a:rPr lang="it-IT" dirty="0" err="1"/>
              <a:t>două</a:t>
            </a:r>
            <a:r>
              <a:rPr lang="it-IT" dirty="0"/>
              <a:t> </a:t>
            </a:r>
            <a:r>
              <a:rPr lang="it-IT" dirty="0" err="1"/>
              <a:t>puncte</a:t>
            </a:r>
            <a:r>
              <a:rPr lang="it-IT" dirty="0"/>
              <a:t>.</a:t>
            </a:r>
            <a:endParaRPr lang="en-US" dirty="0"/>
          </a:p>
          <a:p>
            <a:pPr>
              <a:buFont typeface="Arial" panose="020B0604020202020204" pitchFamily="34" charset="0"/>
              <a:buNone/>
            </a:pPr>
            <a:r>
              <a:rPr lang="en-US" dirty="0"/>
              <a:t>In cel de al </a:t>
            </a:r>
            <a:r>
              <a:rPr lang="en-US" dirty="0" err="1"/>
              <a:t>doilea</a:t>
            </a:r>
            <a:r>
              <a:rPr lang="en-US" dirty="0"/>
              <a:t> </a:t>
            </a:r>
            <a:r>
              <a:rPr lang="en-US" dirty="0" err="1"/>
              <a:t>exemplu</a:t>
            </a:r>
            <a:r>
              <a:rPr lang="en-US" dirty="0"/>
              <a:t>, </a:t>
            </a:r>
            <a:r>
              <a:rPr lang="en-US" dirty="0" err="1"/>
              <a:t>optiune</a:t>
            </a:r>
            <a:r>
              <a:rPr lang="en-US" dirty="0"/>
              <a:t> -f -&gt;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rularea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script awk </a:t>
            </a:r>
            <a:r>
              <a:rPr lang="en-US" dirty="0" err="1"/>
              <a:t>stocat</a:t>
            </a:r>
            <a:r>
              <a:rPr lang="en-US" dirty="0"/>
              <a:t> </a:t>
            </a:r>
            <a:r>
              <a:rPr lang="en-US" dirty="0" err="1"/>
              <a:t>într</a:t>
            </a:r>
            <a:r>
              <a:rPr lang="en-US" dirty="0"/>
              <a:t>-un </a:t>
            </a:r>
            <a:r>
              <a:rPr lang="en-US" dirty="0" err="1"/>
              <a:t>fișier</a:t>
            </a:r>
            <a:r>
              <a:rPr lang="en-US" dirty="0"/>
              <a:t> </a:t>
            </a:r>
            <a:r>
              <a:rPr lang="en-US" dirty="0" err="1"/>
              <a:t>separat</a:t>
            </a:r>
            <a:r>
              <a:rPr lang="en-US" dirty="0"/>
              <a:t>. </a:t>
            </a:r>
            <a:r>
              <a:rPr lang="en-US" dirty="0" err="1"/>
              <a:t>Aici</a:t>
            </a:r>
            <a:r>
              <a:rPr lang="en-US" dirty="0"/>
              <a:t>, script.awk </a:t>
            </a:r>
            <a:r>
              <a:rPr lang="en-US" dirty="0" err="1"/>
              <a:t>conține</a:t>
            </a:r>
            <a:r>
              <a:rPr lang="en-US" dirty="0"/>
              <a:t> </a:t>
            </a:r>
            <a:r>
              <a:rPr lang="en-US" dirty="0" err="1"/>
              <a:t>codul</a:t>
            </a:r>
            <a:r>
              <a:rPr lang="en-US" dirty="0"/>
              <a:t> awk, </a:t>
            </a:r>
            <a:r>
              <a:rPr lang="en-US" dirty="0" err="1"/>
              <a:t>iar</a:t>
            </a:r>
            <a:r>
              <a:rPr lang="en-US" dirty="0"/>
              <a:t> date.txt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fișierul</a:t>
            </a:r>
            <a:r>
              <a:rPr lang="en-US" dirty="0"/>
              <a:t> pe care se </a:t>
            </a:r>
            <a:r>
              <a:rPr lang="en-US" dirty="0" err="1"/>
              <a:t>aplică</a:t>
            </a:r>
            <a:r>
              <a:rPr lang="en-US" dirty="0"/>
              <a:t> </a:t>
            </a:r>
            <a:r>
              <a:rPr lang="en-US" dirty="0" err="1"/>
              <a:t>partea</a:t>
            </a:r>
            <a:r>
              <a:rPr lang="en-US" dirty="0"/>
              <a:t> de </a:t>
            </a:r>
            <a:r>
              <a:rPr lang="en-US" dirty="0" err="1"/>
              <a:t>logica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None/>
            </a:pPr>
            <a:endParaRPr lang="en-US" dirty="0"/>
          </a:p>
          <a:p>
            <a:pPr>
              <a:buFont typeface="Arial" panose="020B0604020202020204" pitchFamily="34" charset="0"/>
              <a:buNone/>
            </a:pPr>
            <a:r>
              <a:rPr lang="en-US" dirty="0"/>
              <a:t>Deci </a:t>
            </a:r>
            <a:r>
              <a:rPr lang="en-US" dirty="0" err="1"/>
              <a:t>dupa</a:t>
            </a:r>
            <a:r>
              <a:rPr lang="en-US" dirty="0"/>
              <a:t> cum </a:t>
            </a:r>
            <a:r>
              <a:rPr lang="en-US" dirty="0" err="1"/>
              <a:t>spuneam</a:t>
            </a:r>
            <a:r>
              <a:rPr lang="en-US" dirty="0"/>
              <a:t> „script”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vrem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facă</a:t>
            </a:r>
            <a:r>
              <a:rPr lang="en-US" dirty="0"/>
              <a:t> awk (</a:t>
            </a:r>
            <a:r>
              <a:rPr lang="en-US" dirty="0" err="1"/>
              <a:t>adica</a:t>
            </a:r>
            <a:r>
              <a:rPr lang="en-US" dirty="0"/>
              <a:t> </a:t>
            </a:r>
            <a:r>
              <a:rPr lang="en-US" dirty="0" err="1"/>
              <a:t>partea</a:t>
            </a:r>
            <a:r>
              <a:rPr lang="en-US" dirty="0"/>
              <a:t> </a:t>
            </a:r>
            <a:r>
              <a:rPr lang="en-US" dirty="0" err="1"/>
              <a:t>logica</a:t>
            </a:r>
            <a:r>
              <a:rPr lang="en-US" dirty="0"/>
              <a:t> a </a:t>
            </a:r>
            <a:r>
              <a:rPr lang="en-US" dirty="0" err="1"/>
              <a:t>procesului</a:t>
            </a:r>
            <a:r>
              <a:rPr lang="en-US" dirty="0"/>
              <a:t>), </a:t>
            </a:r>
            <a:r>
              <a:rPr lang="en-US" dirty="0" err="1"/>
              <a:t>iar</a:t>
            </a:r>
            <a:r>
              <a:rPr lang="en-US" dirty="0"/>
              <a:t> „</a:t>
            </a:r>
            <a:r>
              <a:rPr lang="en-US" dirty="0" err="1"/>
              <a:t>fișier</a:t>
            </a:r>
            <a:r>
              <a:rPr lang="en-US" dirty="0"/>
              <a:t>(e)” sunt </a:t>
            </a:r>
            <a:r>
              <a:rPr lang="en-US" dirty="0" err="1"/>
              <a:t>fișierele</a:t>
            </a:r>
            <a:r>
              <a:rPr lang="en-US" dirty="0"/>
              <a:t> pe care le </a:t>
            </a:r>
            <a:r>
              <a:rPr lang="en-US" dirty="0" err="1"/>
              <a:t>procesăm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6953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„</a:t>
            </a:r>
            <a:r>
              <a:rPr lang="en-US" dirty="0" err="1">
                <a:effectLst/>
              </a:rPr>
              <a:t>Să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vedem</a:t>
            </a:r>
            <a:r>
              <a:rPr lang="en-US" dirty="0">
                <a:effectLst/>
              </a:rPr>
              <a:t> un alt </a:t>
            </a:r>
            <a:r>
              <a:rPr lang="en-US" dirty="0" err="1">
                <a:effectLst/>
              </a:rPr>
              <a:t>exemplu</a:t>
            </a:r>
            <a:r>
              <a:rPr lang="en-US" dirty="0">
                <a:effectLst/>
              </a:rPr>
              <a:t> de script cu awk. </a:t>
            </a:r>
            <a:r>
              <a:rPr lang="en-US" dirty="0" err="1">
                <a:effectLst/>
              </a:rPr>
              <a:t>Uitați-vă</a:t>
            </a:r>
            <a:r>
              <a:rPr lang="en-US" dirty="0">
                <a:effectLst/>
              </a:rPr>
              <a:t> la </a:t>
            </a:r>
            <a:r>
              <a:rPr lang="en-US" dirty="0" err="1">
                <a:effectLst/>
              </a:rPr>
              <a:t>această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comandă</a:t>
            </a:r>
            <a:r>
              <a:rPr lang="en-US" dirty="0">
                <a:effectLst/>
              </a:rPr>
              <a:t>: </a:t>
            </a:r>
            <a:r>
              <a:rPr lang="en-US" b="1" dirty="0">
                <a:effectLst/>
              </a:rPr>
              <a:t>awk -F ',' '{print $NF}’</a:t>
            </a:r>
          </a:p>
          <a:p>
            <a:endParaRPr lang="en-US" b="1" dirty="0">
              <a:effectLst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-F ',' </a:t>
            </a:r>
            <a:r>
              <a:rPr lang="en-US" dirty="0" err="1"/>
              <a:t>înseamnă</a:t>
            </a:r>
            <a:r>
              <a:rPr lang="en-US" dirty="0"/>
              <a:t> </a:t>
            </a:r>
            <a:r>
              <a:rPr lang="en-US" dirty="0" err="1"/>
              <a:t>că</a:t>
            </a:r>
            <a:r>
              <a:rPr lang="en-US" dirty="0"/>
              <a:t> </a:t>
            </a:r>
            <a:r>
              <a:rPr lang="en-US" dirty="0" err="1"/>
              <a:t>folosim</a:t>
            </a:r>
            <a:r>
              <a:rPr lang="en-US" dirty="0"/>
              <a:t> virgula ca separator. Deci, awk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împărți</a:t>
            </a:r>
            <a:r>
              <a:rPr lang="en-US" dirty="0"/>
              <a:t> </a:t>
            </a:r>
            <a:r>
              <a:rPr lang="en-US" dirty="0" err="1"/>
              <a:t>fiecare</a:t>
            </a:r>
            <a:r>
              <a:rPr lang="en-US" dirty="0"/>
              <a:t> </a:t>
            </a:r>
            <a:r>
              <a:rPr lang="en-US" dirty="0" err="1"/>
              <a:t>linie</a:t>
            </a:r>
            <a:r>
              <a:rPr lang="en-US" dirty="0"/>
              <a:t> din </a:t>
            </a:r>
            <a:r>
              <a:rPr lang="en-US" dirty="0" err="1"/>
              <a:t>fișier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bucăți</a:t>
            </a:r>
            <a:r>
              <a:rPr lang="en-US" dirty="0"/>
              <a:t>, separate de </a:t>
            </a:r>
            <a:r>
              <a:rPr lang="en-US" dirty="0" err="1"/>
              <a:t>virgulă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{print $NF} </a:t>
            </a:r>
            <a:r>
              <a:rPr lang="en-US" dirty="0" err="1"/>
              <a:t>înseamnă</a:t>
            </a:r>
            <a:r>
              <a:rPr lang="en-US" dirty="0"/>
              <a:t> „</a:t>
            </a:r>
            <a:r>
              <a:rPr lang="en-US" dirty="0" err="1"/>
              <a:t>afișează</a:t>
            </a:r>
            <a:r>
              <a:rPr lang="en-US" dirty="0"/>
              <a:t> </a:t>
            </a:r>
            <a:r>
              <a:rPr lang="en-US" dirty="0" err="1"/>
              <a:t>ultimul</a:t>
            </a:r>
            <a:r>
              <a:rPr lang="en-US" dirty="0"/>
              <a:t> </a:t>
            </a:r>
            <a:r>
              <a:rPr lang="en-US" dirty="0" err="1"/>
              <a:t>câmp</a:t>
            </a:r>
            <a:r>
              <a:rPr lang="en-US" dirty="0"/>
              <a:t> de pe </a:t>
            </a:r>
            <a:r>
              <a:rPr lang="en-US" dirty="0" err="1"/>
              <a:t>linie</a:t>
            </a:r>
            <a:r>
              <a:rPr lang="en-US" dirty="0"/>
              <a:t>”.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$NF </a:t>
            </a:r>
            <a:r>
              <a:rPr lang="en-US" dirty="0" err="1"/>
              <a:t>este</a:t>
            </a:r>
            <a:r>
              <a:rPr lang="en-US" dirty="0"/>
              <a:t> o </a:t>
            </a:r>
            <a:r>
              <a:rPr lang="en-US" dirty="0" err="1"/>
              <a:t>variabilă</a:t>
            </a:r>
            <a:r>
              <a:rPr lang="en-US" dirty="0"/>
              <a:t> </a:t>
            </a:r>
            <a:r>
              <a:rPr lang="en-US" dirty="0" err="1"/>
              <a:t>specială</a:t>
            </a:r>
            <a:r>
              <a:rPr lang="en-US" dirty="0"/>
              <a:t> care </a:t>
            </a:r>
            <a:r>
              <a:rPr lang="en-US" dirty="0" err="1"/>
              <a:t>reprezintă</a:t>
            </a:r>
            <a:r>
              <a:rPr lang="en-US" dirty="0"/>
              <a:t> </a:t>
            </a:r>
            <a:r>
              <a:rPr lang="en-US" dirty="0" err="1"/>
              <a:t>ultimul</a:t>
            </a:r>
            <a:r>
              <a:rPr lang="en-US" dirty="0"/>
              <a:t> </a:t>
            </a:r>
            <a:r>
              <a:rPr lang="en-US" dirty="0" err="1"/>
              <a:t>câmp</a:t>
            </a:r>
            <a:r>
              <a:rPr lang="en-US" dirty="0"/>
              <a:t>.</a:t>
            </a:r>
          </a:p>
          <a:p>
            <a:r>
              <a:rPr lang="en-US" dirty="0">
                <a:effectLst/>
              </a:rPr>
              <a:t>De </a:t>
            </a:r>
            <a:r>
              <a:rPr lang="en-US" dirty="0" err="1">
                <a:effectLst/>
              </a:rPr>
              <a:t>exemplu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să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zicem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că</a:t>
            </a:r>
            <a:r>
              <a:rPr lang="en-US" dirty="0">
                <a:effectLst/>
              </a:rPr>
              <a:t> am un </a:t>
            </a:r>
            <a:r>
              <a:rPr lang="en-US" dirty="0" err="1">
                <a:effectLst/>
              </a:rPr>
              <a:t>fișier</a:t>
            </a:r>
            <a:r>
              <a:rPr lang="en-US" dirty="0">
                <a:effectLst/>
              </a:rPr>
              <a:t> employee.sh cu </a:t>
            </a:r>
            <a:r>
              <a:rPr lang="en-US" dirty="0" err="1">
                <a:effectLst/>
              </a:rPr>
              <a:t>linii</a:t>
            </a:r>
            <a:r>
              <a:rPr lang="en-US" dirty="0">
                <a:effectLst/>
              </a:rPr>
              <a:t> de </a:t>
            </a:r>
            <a:r>
              <a:rPr lang="en-US" dirty="0" err="1">
                <a:effectLst/>
              </a:rPr>
              <a:t>genul:nume,prenume,departament</a:t>
            </a:r>
            <a:endParaRPr lang="en-US" dirty="0">
              <a:effectLst/>
            </a:endParaRPr>
          </a:p>
          <a:p>
            <a:br>
              <a:rPr lang="en-US" dirty="0">
                <a:effectLst/>
              </a:rPr>
            </a:br>
            <a:r>
              <a:rPr lang="en-US" dirty="0" err="1">
                <a:effectLst/>
              </a:rPr>
              <a:t>Dacă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rulez</a:t>
            </a:r>
            <a:r>
              <a:rPr lang="en-US" dirty="0">
                <a:effectLst/>
              </a:rPr>
              <a:t> awk -F ',' '{print $NF}' employee.sh, awk </a:t>
            </a:r>
            <a:r>
              <a:rPr lang="en-US" dirty="0" err="1">
                <a:effectLst/>
              </a:rPr>
              <a:t>va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afișa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doar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ultimul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câmp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adică</a:t>
            </a:r>
            <a:r>
              <a:rPr lang="en-US" dirty="0">
                <a:effectLst/>
              </a:rPr>
              <a:t> „</a:t>
            </a:r>
            <a:r>
              <a:rPr lang="en-US" dirty="0" err="1">
                <a:effectLst/>
              </a:rPr>
              <a:t>departament</a:t>
            </a:r>
            <a:r>
              <a:rPr lang="en-US" dirty="0">
                <a:effectLst/>
              </a:rPr>
              <a:t>” </a:t>
            </a:r>
            <a:r>
              <a:rPr lang="en-US" dirty="0" err="1">
                <a:effectLst/>
              </a:rPr>
              <a:t>pentru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fiecare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linie</a:t>
            </a:r>
            <a:r>
              <a:rPr lang="en-US" dirty="0">
                <a:effectLst/>
              </a:rPr>
              <a:t>.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Mai </a:t>
            </a:r>
            <a:r>
              <a:rPr lang="en-US" dirty="0" err="1">
                <a:effectLst/>
              </a:rPr>
              <a:t>jos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vedeți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și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alte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exemple</a:t>
            </a:r>
            <a:r>
              <a:rPr lang="en-US" dirty="0">
                <a:effectLst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awk '{print}' employee.sh </a:t>
            </a:r>
            <a:r>
              <a:rPr lang="en-US" dirty="0" err="1"/>
              <a:t>afișează</a:t>
            </a:r>
            <a:r>
              <a:rPr lang="en-US" dirty="0"/>
              <a:t> </a:t>
            </a:r>
            <a:r>
              <a:rPr lang="en-US" dirty="0" err="1"/>
              <a:t>toate</a:t>
            </a:r>
            <a:r>
              <a:rPr lang="en-US" dirty="0"/>
              <a:t> </a:t>
            </a:r>
            <a:r>
              <a:rPr lang="en-US" dirty="0" err="1"/>
              <a:t>liniile</a:t>
            </a:r>
            <a:r>
              <a:rPr lang="en-US" dirty="0"/>
              <a:t> din </a:t>
            </a:r>
            <a:r>
              <a:rPr lang="en-US" dirty="0" err="1"/>
              <a:t>fișier</a:t>
            </a:r>
            <a:r>
              <a:rPr lang="en-US" dirty="0"/>
              <a:t>, </a:t>
            </a:r>
            <a:r>
              <a:rPr lang="en-US" dirty="0" err="1"/>
              <a:t>fără</a:t>
            </a:r>
            <a:r>
              <a:rPr lang="en-US" dirty="0"/>
              <a:t> </a:t>
            </a:r>
            <a:r>
              <a:rPr lang="en-US" dirty="0" err="1"/>
              <a:t>modificări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awk '{print $3}' </a:t>
            </a:r>
            <a:r>
              <a:rPr lang="en-US" dirty="0" err="1"/>
              <a:t>afișează</a:t>
            </a:r>
            <a:r>
              <a:rPr lang="en-US" dirty="0"/>
              <a:t> </a:t>
            </a:r>
            <a:r>
              <a:rPr lang="en-US" dirty="0" err="1"/>
              <a:t>doar</a:t>
            </a:r>
            <a:r>
              <a:rPr lang="en-US" dirty="0"/>
              <a:t> al </a:t>
            </a:r>
            <a:r>
              <a:rPr lang="en-US" dirty="0" err="1"/>
              <a:t>treilea</a:t>
            </a:r>
            <a:r>
              <a:rPr lang="en-US" dirty="0"/>
              <a:t> </a:t>
            </a:r>
            <a:r>
              <a:rPr lang="en-US" dirty="0" err="1"/>
              <a:t>câmp</a:t>
            </a:r>
            <a:r>
              <a:rPr lang="en-US" dirty="0"/>
              <a:t> de pe </a:t>
            </a:r>
            <a:r>
              <a:rPr lang="en-US" dirty="0" err="1"/>
              <a:t>fiecare</a:t>
            </a:r>
            <a:r>
              <a:rPr lang="en-US" dirty="0"/>
              <a:t> </a:t>
            </a:r>
            <a:r>
              <a:rPr lang="en-US" dirty="0" err="1"/>
              <a:t>linie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awk '/manager/{print}' employee.sh </a:t>
            </a:r>
            <a:r>
              <a:rPr lang="en-US" dirty="0" err="1"/>
              <a:t>afișează</a:t>
            </a:r>
            <a:r>
              <a:rPr lang="en-US" dirty="0"/>
              <a:t> </a:t>
            </a:r>
            <a:r>
              <a:rPr lang="en-US" dirty="0" err="1"/>
              <a:t>doar</a:t>
            </a:r>
            <a:r>
              <a:rPr lang="en-US" dirty="0"/>
              <a:t> </a:t>
            </a:r>
            <a:r>
              <a:rPr lang="en-US" dirty="0" err="1"/>
              <a:t>liniile</a:t>
            </a:r>
            <a:r>
              <a:rPr lang="en-US" dirty="0"/>
              <a:t> care </a:t>
            </a:r>
            <a:r>
              <a:rPr lang="en-US" dirty="0" err="1"/>
              <a:t>conțin</a:t>
            </a:r>
            <a:r>
              <a:rPr lang="en-US" dirty="0"/>
              <a:t> </a:t>
            </a:r>
            <a:r>
              <a:rPr lang="en-US" dirty="0" err="1"/>
              <a:t>cuvântul</a:t>
            </a:r>
            <a:r>
              <a:rPr lang="en-US" dirty="0"/>
              <a:t> „manager”.</a:t>
            </a:r>
          </a:p>
          <a:p>
            <a:r>
              <a:rPr lang="en-US" dirty="0">
                <a:effectLst/>
              </a:rPr>
              <a:t>=&gt; Deci, awk </a:t>
            </a:r>
            <a:r>
              <a:rPr lang="en-US" dirty="0" err="1">
                <a:effectLst/>
              </a:rPr>
              <a:t>este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foarte</a:t>
            </a:r>
            <a:r>
              <a:rPr lang="en-US" dirty="0">
                <a:effectLst/>
              </a:rPr>
              <a:t> util </a:t>
            </a:r>
            <a:r>
              <a:rPr lang="en-US" dirty="0" err="1">
                <a:effectLst/>
              </a:rPr>
              <a:t>pentru</a:t>
            </a:r>
            <a:r>
              <a:rPr lang="en-US" dirty="0">
                <a:effectLst/>
              </a:rPr>
              <a:t> a </a:t>
            </a:r>
            <a:r>
              <a:rPr lang="en-US" dirty="0" err="1">
                <a:effectLst/>
              </a:rPr>
              <a:t>extrage</a:t>
            </a:r>
            <a:r>
              <a:rPr lang="en-US" dirty="0">
                <a:effectLst/>
              </a:rPr>
              <a:t> rapid </a:t>
            </a:r>
            <a:r>
              <a:rPr lang="en-US" dirty="0" err="1">
                <a:effectLst/>
              </a:rPr>
              <a:t>informații</a:t>
            </a:r>
            <a:r>
              <a:rPr lang="en-US" dirty="0">
                <a:effectLst/>
              </a:rPr>
              <a:t> din </a:t>
            </a:r>
            <a:r>
              <a:rPr lang="en-US" dirty="0" err="1">
                <a:effectLst/>
              </a:rPr>
              <a:t>fișiere</a:t>
            </a:r>
            <a:r>
              <a:rPr lang="en-US" dirty="0">
                <a:effectLst/>
              </a:rPr>
              <a:t>!”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1099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Acum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vedem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operatori</a:t>
            </a:r>
            <a:r>
              <a:rPr lang="en-US" dirty="0"/>
              <a:t> are awk. </a:t>
            </a:r>
            <a:r>
              <a:rPr lang="en-US" dirty="0" err="1"/>
              <a:t>Operatorii</a:t>
            </a:r>
            <a:r>
              <a:rPr lang="en-US" dirty="0"/>
              <a:t> sunt ca </a:t>
            </a:r>
            <a:r>
              <a:rPr lang="en-US" dirty="0" err="1"/>
              <a:t>niște</a:t>
            </a:r>
            <a:r>
              <a:rPr lang="en-US" dirty="0"/>
              <a:t> </a:t>
            </a:r>
            <a:r>
              <a:rPr lang="en-US" dirty="0" err="1"/>
              <a:t>semne</a:t>
            </a:r>
            <a:r>
              <a:rPr lang="en-US" dirty="0"/>
              <a:t> pe care le </a:t>
            </a:r>
            <a:r>
              <a:rPr lang="en-US" dirty="0" err="1"/>
              <a:t>folosim</a:t>
            </a:r>
            <a:r>
              <a:rPr lang="en-US" dirty="0"/>
              <a:t> ca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comparăm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calculăm</a:t>
            </a:r>
            <a:r>
              <a:rPr lang="en-US" dirty="0"/>
              <a:t> </a:t>
            </a:r>
            <a:r>
              <a:rPr lang="en-US" dirty="0" err="1"/>
              <a:t>lucruri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awk </a:t>
            </a:r>
            <a:r>
              <a:rPr lang="en-US" dirty="0" err="1"/>
              <a:t>suportă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condiții</a:t>
            </a:r>
            <a:r>
              <a:rPr lang="en-US" dirty="0"/>
              <a:t> precum if (</a:t>
            </a:r>
            <a:r>
              <a:rPr lang="en-US" dirty="0" err="1"/>
              <a:t>dacă</a:t>
            </a:r>
            <a:r>
              <a:rPr lang="en-US" dirty="0"/>
              <a:t>)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bucle</a:t>
            </a:r>
            <a:r>
              <a:rPr lang="en-US" dirty="0"/>
              <a:t> precum while </a:t>
            </a:r>
            <a:r>
              <a:rPr lang="en-US" dirty="0" err="1"/>
              <a:t>sau</a:t>
            </a:r>
            <a:r>
              <a:rPr lang="en-US" dirty="0"/>
              <a:t> for, </a:t>
            </a:r>
            <a:r>
              <a:rPr lang="en-US" dirty="0" err="1"/>
              <a:t>deci</a:t>
            </a:r>
            <a:r>
              <a:rPr lang="en-US" dirty="0"/>
              <a:t> </a:t>
            </a:r>
            <a:r>
              <a:rPr lang="en-US" dirty="0" err="1"/>
              <a:t>putem</a:t>
            </a:r>
            <a:r>
              <a:rPr lang="en-US" dirty="0"/>
              <a:t> face </a:t>
            </a:r>
            <a:r>
              <a:rPr lang="en-US" dirty="0" err="1"/>
              <a:t>lucruri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complicate, ca </a:t>
            </a:r>
            <a:r>
              <a:rPr lang="en-US" dirty="0" err="1"/>
              <a:t>într</a:t>
            </a:r>
            <a:r>
              <a:rPr lang="en-US" dirty="0"/>
              <a:t>-un program </a:t>
            </a:r>
            <a:r>
              <a:rPr lang="en-US" dirty="0" err="1"/>
              <a:t>adevărat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9840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Un script awk </a:t>
            </a:r>
            <a:r>
              <a:rPr lang="en-US" dirty="0" err="1">
                <a:effectLst/>
              </a:rPr>
              <a:t>este</a:t>
            </a:r>
            <a:r>
              <a:rPr lang="en-US" dirty="0">
                <a:effectLst/>
              </a:rPr>
              <a:t> ca o </a:t>
            </a:r>
            <a:r>
              <a:rPr lang="en-US" dirty="0" err="1">
                <a:effectLst/>
              </a:rPr>
              <a:t>rețetă</a:t>
            </a:r>
            <a:r>
              <a:rPr lang="en-US" dirty="0">
                <a:effectLst/>
              </a:rPr>
              <a:t> pe care </a:t>
            </a:r>
            <a:r>
              <a:rPr lang="en-US" dirty="0" err="1">
                <a:effectLst/>
              </a:rPr>
              <a:t>i</a:t>
            </a:r>
            <a:r>
              <a:rPr lang="en-US" dirty="0">
                <a:effectLst/>
              </a:rPr>
              <a:t>-o </a:t>
            </a:r>
            <a:r>
              <a:rPr lang="en-US" dirty="0" err="1">
                <a:effectLst/>
              </a:rPr>
              <a:t>dăm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lui</a:t>
            </a:r>
            <a:r>
              <a:rPr lang="en-US" dirty="0">
                <a:effectLst/>
              </a:rPr>
              <a:t> awk ca </a:t>
            </a:r>
            <a:r>
              <a:rPr lang="en-US" dirty="0" err="1">
                <a:effectLst/>
              </a:rPr>
              <a:t>să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știe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ce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să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facă</a:t>
            </a:r>
            <a:r>
              <a:rPr lang="en-US" dirty="0">
                <a:effectLst/>
              </a:rPr>
              <a:t>. Un script awk are 3 </a:t>
            </a:r>
            <a:r>
              <a:rPr lang="en-US" dirty="0" err="1">
                <a:effectLst/>
              </a:rPr>
              <a:t>părți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principale</a:t>
            </a:r>
            <a:r>
              <a:rPr lang="en-US" dirty="0">
                <a:effectLst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BEGIN</a:t>
            </a:r>
            <a:r>
              <a:rPr lang="en-US" dirty="0"/>
              <a:t>: </a:t>
            </a:r>
            <a:r>
              <a:rPr lang="en-US" dirty="0" err="1"/>
              <a:t>Aici</a:t>
            </a:r>
            <a:r>
              <a:rPr lang="en-US" dirty="0"/>
              <a:t> </a:t>
            </a:r>
            <a:r>
              <a:rPr lang="en-US" dirty="0" err="1"/>
              <a:t>spunem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vrem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facă</a:t>
            </a:r>
            <a:r>
              <a:rPr lang="en-US" dirty="0"/>
              <a:t> awk </a:t>
            </a:r>
            <a:r>
              <a:rPr lang="en-US" dirty="0" err="1"/>
              <a:t>înainte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înceapă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proceseze</a:t>
            </a:r>
            <a:r>
              <a:rPr lang="en-US" dirty="0"/>
              <a:t> </a:t>
            </a:r>
            <a:r>
              <a:rPr lang="en-US" dirty="0" err="1"/>
              <a:t>fișierul</a:t>
            </a:r>
            <a:r>
              <a:rPr lang="en-US" dirty="0"/>
              <a:t>. De </a:t>
            </a:r>
            <a:r>
              <a:rPr lang="en-US" dirty="0" err="1"/>
              <a:t>exemplu</a:t>
            </a:r>
            <a:r>
              <a:rPr lang="en-US" dirty="0"/>
              <a:t>, </a:t>
            </a:r>
            <a:r>
              <a:rPr lang="en-US" dirty="0" err="1"/>
              <a:t>putem</a:t>
            </a:r>
            <a:r>
              <a:rPr lang="en-US" dirty="0"/>
              <a:t> seta </a:t>
            </a:r>
            <a:r>
              <a:rPr lang="en-US" dirty="0" err="1"/>
              <a:t>niște</a:t>
            </a:r>
            <a:r>
              <a:rPr lang="en-US" dirty="0"/>
              <a:t> </a:t>
            </a:r>
            <a:r>
              <a:rPr lang="en-US" dirty="0" err="1"/>
              <a:t>variabile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Body</a:t>
            </a:r>
            <a:r>
              <a:rPr lang="en-US" dirty="0"/>
              <a:t> (</a:t>
            </a:r>
            <a:r>
              <a:rPr lang="en-US" dirty="0" err="1"/>
              <a:t>corpul</a:t>
            </a:r>
            <a:r>
              <a:rPr lang="en-US" dirty="0"/>
              <a:t>): </a:t>
            </a:r>
            <a:r>
              <a:rPr lang="en-US" dirty="0" err="1"/>
              <a:t>Aici</a:t>
            </a:r>
            <a:r>
              <a:rPr lang="en-US" dirty="0"/>
              <a:t> </a:t>
            </a:r>
            <a:r>
              <a:rPr lang="en-US" dirty="0" err="1"/>
              <a:t>scriem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vrem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facă</a:t>
            </a:r>
            <a:r>
              <a:rPr lang="en-US" dirty="0"/>
              <a:t> awk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fiecare</a:t>
            </a:r>
            <a:r>
              <a:rPr lang="en-US" dirty="0"/>
              <a:t> </a:t>
            </a:r>
            <a:r>
              <a:rPr lang="en-US" dirty="0" err="1"/>
              <a:t>linie</a:t>
            </a:r>
            <a:r>
              <a:rPr lang="en-US" dirty="0"/>
              <a:t> din </a:t>
            </a:r>
            <a:r>
              <a:rPr lang="en-US" dirty="0" err="1"/>
              <a:t>fișier</a:t>
            </a:r>
            <a:r>
              <a:rPr lang="en-US" dirty="0"/>
              <a:t>. De </a:t>
            </a:r>
            <a:r>
              <a:rPr lang="en-US" dirty="0" err="1"/>
              <a:t>exemplu</a:t>
            </a:r>
            <a:r>
              <a:rPr lang="en-US" dirty="0"/>
              <a:t>, „</a:t>
            </a:r>
            <a:r>
              <a:rPr lang="en-US" dirty="0" err="1"/>
              <a:t>dacă</a:t>
            </a:r>
            <a:r>
              <a:rPr lang="en-US" dirty="0"/>
              <a:t> </a:t>
            </a:r>
            <a:r>
              <a:rPr lang="en-US" dirty="0" err="1"/>
              <a:t>găsești</a:t>
            </a:r>
            <a:r>
              <a:rPr lang="en-US" dirty="0"/>
              <a:t> un </a:t>
            </a:r>
            <a:r>
              <a:rPr lang="en-US" dirty="0" err="1"/>
              <a:t>anumit</a:t>
            </a:r>
            <a:r>
              <a:rPr lang="en-US" dirty="0"/>
              <a:t> model, </a:t>
            </a:r>
            <a:r>
              <a:rPr lang="en-US" dirty="0" err="1"/>
              <a:t>afișează</a:t>
            </a:r>
            <a:r>
              <a:rPr lang="en-US" dirty="0"/>
              <a:t> </a:t>
            </a:r>
            <a:r>
              <a:rPr lang="en-US" dirty="0" err="1"/>
              <a:t>ceva</a:t>
            </a:r>
            <a:r>
              <a:rPr lang="en-US" dirty="0"/>
              <a:t>”.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END</a:t>
            </a:r>
            <a:r>
              <a:rPr lang="en-US" dirty="0"/>
              <a:t>: </a:t>
            </a:r>
            <a:r>
              <a:rPr lang="en-US" dirty="0" err="1"/>
              <a:t>Aici</a:t>
            </a:r>
            <a:r>
              <a:rPr lang="en-US" dirty="0"/>
              <a:t> </a:t>
            </a:r>
            <a:r>
              <a:rPr lang="en-US" dirty="0" err="1"/>
              <a:t>spunem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vrem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facă</a:t>
            </a:r>
            <a:r>
              <a:rPr lang="en-US" dirty="0"/>
              <a:t> awk </a:t>
            </a:r>
            <a:r>
              <a:rPr lang="en-US" dirty="0" err="1"/>
              <a:t>după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a </a:t>
            </a:r>
            <a:r>
              <a:rPr lang="en-US" dirty="0" err="1"/>
              <a:t>terminat</a:t>
            </a:r>
            <a:r>
              <a:rPr lang="en-US" dirty="0"/>
              <a:t> de </a:t>
            </a:r>
            <a:r>
              <a:rPr lang="en-US" dirty="0" err="1"/>
              <a:t>procesat</a:t>
            </a:r>
            <a:r>
              <a:rPr lang="en-US" dirty="0"/>
              <a:t> </a:t>
            </a:r>
            <a:r>
              <a:rPr lang="en-US" dirty="0" err="1"/>
              <a:t>fișierul</a:t>
            </a:r>
            <a:r>
              <a:rPr lang="en-US" dirty="0"/>
              <a:t>, de </a:t>
            </a:r>
            <a:r>
              <a:rPr lang="en-US" dirty="0" err="1"/>
              <a:t>exemplu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afișeze</a:t>
            </a:r>
            <a:r>
              <a:rPr lang="en-US" dirty="0"/>
              <a:t> un total.</a:t>
            </a:r>
          </a:p>
          <a:p>
            <a:r>
              <a:rPr lang="en-US" dirty="0">
                <a:effectLst/>
              </a:rPr>
              <a:t>De </a:t>
            </a:r>
            <a:r>
              <a:rPr lang="en-US" dirty="0" err="1">
                <a:effectLst/>
              </a:rPr>
              <a:t>exemplu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să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zicem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că</a:t>
            </a:r>
            <a:r>
              <a:rPr lang="en-US" dirty="0">
                <a:effectLst/>
              </a:rPr>
              <a:t> am un </a:t>
            </a:r>
            <a:r>
              <a:rPr lang="en-US" dirty="0" err="1">
                <a:effectLst/>
              </a:rPr>
              <a:t>fișier</a:t>
            </a:r>
            <a:r>
              <a:rPr lang="en-US" dirty="0">
                <a:effectLst/>
              </a:rPr>
              <a:t> cu </a:t>
            </a:r>
            <a:r>
              <a:rPr lang="en-US" dirty="0" err="1">
                <a:effectLst/>
              </a:rPr>
              <a:t>notele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elevilor</a:t>
            </a:r>
            <a:r>
              <a:rPr lang="en-US" dirty="0">
                <a:effectLst/>
              </a:rPr>
              <a:t>. Pot </a:t>
            </a:r>
            <a:r>
              <a:rPr lang="en-US" dirty="0" err="1">
                <a:effectLst/>
              </a:rPr>
              <a:t>folosi</a:t>
            </a:r>
            <a:r>
              <a:rPr lang="en-US" dirty="0">
                <a:effectLst/>
              </a:rPr>
              <a:t> BEGIN ca </a:t>
            </a:r>
            <a:r>
              <a:rPr lang="en-US" dirty="0" err="1">
                <a:effectLst/>
              </a:rPr>
              <a:t>să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scriu</a:t>
            </a:r>
            <a:r>
              <a:rPr lang="en-US" dirty="0">
                <a:effectLst/>
              </a:rPr>
              <a:t> un </a:t>
            </a:r>
            <a:r>
              <a:rPr lang="en-US" dirty="0" err="1">
                <a:effectLst/>
              </a:rPr>
              <a:t>titlu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apoi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în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corp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să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procesez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fiecare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linie</a:t>
            </a:r>
            <a:r>
              <a:rPr lang="en-US" dirty="0">
                <a:effectLst/>
              </a:rPr>
              <a:t> ca </a:t>
            </a:r>
            <a:r>
              <a:rPr lang="en-US" dirty="0" err="1">
                <a:effectLst/>
              </a:rPr>
              <a:t>să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calculez</a:t>
            </a:r>
            <a:r>
              <a:rPr lang="en-US" dirty="0">
                <a:effectLst/>
              </a:rPr>
              <a:t> media, </a:t>
            </a:r>
            <a:r>
              <a:rPr lang="en-US" dirty="0" err="1">
                <a:effectLst/>
              </a:rPr>
              <a:t>iar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în</a:t>
            </a:r>
            <a:r>
              <a:rPr lang="en-US" dirty="0">
                <a:effectLst/>
              </a:rPr>
              <a:t> END </a:t>
            </a:r>
            <a:r>
              <a:rPr lang="en-US" dirty="0" err="1">
                <a:effectLst/>
              </a:rPr>
              <a:t>să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afișez</a:t>
            </a:r>
            <a:r>
              <a:rPr lang="en-US" dirty="0">
                <a:effectLst/>
              </a:rPr>
              <a:t> media </a:t>
            </a:r>
            <a:r>
              <a:rPr lang="en-US" dirty="0" err="1">
                <a:effectLst/>
              </a:rPr>
              <a:t>finală</a:t>
            </a:r>
            <a:r>
              <a:rPr lang="en-US" dirty="0">
                <a:effectLst/>
              </a:rPr>
              <a:t>. </a:t>
            </a:r>
            <a:r>
              <a:rPr lang="en-US" dirty="0" err="1">
                <a:effectLst/>
              </a:rPr>
              <a:t>Vom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vedea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mai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multe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exemple</a:t>
            </a:r>
            <a:r>
              <a:rPr lang="en-US" dirty="0">
                <a:effectLst/>
              </a:rPr>
              <a:t> practice </a:t>
            </a:r>
            <a:r>
              <a:rPr lang="en-US" dirty="0" err="1">
                <a:effectLst/>
              </a:rPr>
              <a:t>mai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târziu</a:t>
            </a:r>
            <a:r>
              <a:rPr lang="en-US" dirty="0">
                <a:effectLst/>
              </a:rPr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1258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grep - Searching for Patterns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Purpose</a:t>
            </a:r>
            <a:r>
              <a:rPr lang="en-US" dirty="0"/>
              <a:t>: grep is used to search for lines in a file or input that match a specific pattern (regular expression).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Key Feature</a:t>
            </a:r>
            <a:r>
              <a:rPr lang="en-US" dirty="0"/>
              <a:t>: It’s primarily a filter—it finds and displays matching lines but doesn’t modify them.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Syntax</a:t>
            </a:r>
            <a:r>
              <a:rPr lang="en-US" dirty="0"/>
              <a:t>: grep [pattern] [file]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sed - Stream Editing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Purpose</a:t>
            </a:r>
            <a:r>
              <a:rPr lang="en-US" dirty="0"/>
              <a:t>: sed is a stream editor used to perform basic text transformations (e.g., substitution, deletion) on an input stream or file.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Key Feature</a:t>
            </a:r>
            <a:r>
              <a:rPr lang="en-US" dirty="0"/>
              <a:t>: It’s great for editing text line-by-line, often with substitutions or deletions.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Syntax</a:t>
            </a:r>
            <a:r>
              <a:rPr lang="en-US" dirty="0"/>
              <a:t>: sed 'command' [file]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awk - Pattern Scanning and Processing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Purpose</a:t>
            </a:r>
            <a:r>
              <a:rPr lang="en-US" dirty="0"/>
              <a:t>: awk is a programming language designed for text processing, especially for extracting and manipulating structured data (e.g., columns).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Key Feature</a:t>
            </a:r>
            <a:r>
              <a:rPr lang="en-US" dirty="0"/>
              <a:t>: It’s more powerful than grep and sed because it can treat text as fields/columns and perform calculations or conditional logic.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Syntax</a:t>
            </a:r>
            <a:r>
              <a:rPr lang="en-US" dirty="0"/>
              <a:t>: awk 'pattern { action }' [file]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8307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effectLst/>
              </a:rPr>
              <a:t>Acum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să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vorbim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despre</a:t>
            </a:r>
            <a:r>
              <a:rPr lang="en-US" dirty="0">
                <a:effectLst/>
              </a:rPr>
              <a:t> cum </a:t>
            </a:r>
            <a:r>
              <a:rPr lang="en-US" dirty="0" err="1">
                <a:effectLst/>
              </a:rPr>
              <a:t>funcționează</a:t>
            </a:r>
            <a:r>
              <a:rPr lang="en-US" dirty="0">
                <a:effectLst/>
              </a:rPr>
              <a:t> sed </a:t>
            </a:r>
            <a:r>
              <a:rPr lang="en-US" dirty="0" err="1">
                <a:effectLst/>
              </a:rPr>
              <a:t>și</a:t>
            </a:r>
            <a:r>
              <a:rPr lang="en-US" dirty="0">
                <a:effectLst/>
              </a:rPr>
              <a:t> awk </a:t>
            </a:r>
            <a:r>
              <a:rPr lang="en-US" dirty="0" err="1">
                <a:effectLst/>
              </a:rPr>
              <a:t>împreună</a:t>
            </a:r>
            <a:r>
              <a:rPr lang="en-US" dirty="0">
                <a:effectLst/>
              </a:rPr>
              <a:t>. </a:t>
            </a:r>
          </a:p>
          <a:p>
            <a:r>
              <a:rPr lang="en-US" dirty="0" err="1">
                <a:effectLst/>
              </a:rPr>
              <a:t>Ambele</a:t>
            </a:r>
            <a:r>
              <a:rPr lang="en-US" dirty="0">
                <a:effectLst/>
              </a:rPr>
              <a:t> sunt </a:t>
            </a:r>
            <a:r>
              <a:rPr lang="en-US" dirty="0" err="1">
                <a:effectLst/>
              </a:rPr>
              <a:t>unelte</a:t>
            </a:r>
            <a:r>
              <a:rPr lang="en-US" dirty="0">
                <a:effectLst/>
              </a:rPr>
              <a:t> care </a:t>
            </a:r>
            <a:r>
              <a:rPr lang="en-US" dirty="0" err="1">
                <a:effectLst/>
              </a:rPr>
              <a:t>lucrează</a:t>
            </a:r>
            <a:r>
              <a:rPr lang="en-US" dirty="0">
                <a:effectLst/>
              </a:rPr>
              <a:t> cu </a:t>
            </a:r>
            <a:r>
              <a:rPr lang="en-US" dirty="0" err="1">
                <a:effectLst/>
              </a:rPr>
              <a:t>texte</a:t>
            </a:r>
            <a:r>
              <a:rPr lang="en-US" dirty="0">
                <a:effectLst/>
              </a:rPr>
              <a:t>, ca </a:t>
            </a:r>
            <a:r>
              <a:rPr lang="en-US" dirty="0" err="1">
                <a:effectLst/>
              </a:rPr>
              <a:t>niște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roboți</a:t>
            </a:r>
            <a:r>
              <a:rPr lang="en-US" dirty="0">
                <a:effectLst/>
              </a:rPr>
              <a:t> care </a:t>
            </a:r>
            <a:r>
              <a:rPr lang="en-US" dirty="0" err="1">
                <a:effectLst/>
              </a:rPr>
              <a:t>citesc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și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modifică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fișiere</a:t>
            </a:r>
            <a:r>
              <a:rPr lang="en-US" dirty="0">
                <a:effectLst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Ele </a:t>
            </a:r>
            <a:r>
              <a:rPr lang="en-US" dirty="0" err="1"/>
              <a:t>iau</a:t>
            </a:r>
            <a:r>
              <a:rPr lang="en-US" dirty="0"/>
              <a:t> un text de </a:t>
            </a:r>
            <a:r>
              <a:rPr lang="en-US" dirty="0" err="1"/>
              <a:t>intrare</a:t>
            </a:r>
            <a:r>
              <a:rPr lang="en-US" dirty="0"/>
              <a:t> (input stream), </a:t>
            </a:r>
            <a:r>
              <a:rPr lang="en-US" dirty="0" err="1"/>
              <a:t>aplică</a:t>
            </a:r>
            <a:r>
              <a:rPr lang="en-US" dirty="0"/>
              <a:t> </a:t>
            </a:r>
            <a:r>
              <a:rPr lang="en-US" dirty="0" err="1"/>
              <a:t>niște</a:t>
            </a:r>
            <a:r>
              <a:rPr lang="en-US" dirty="0"/>
              <a:t> </a:t>
            </a:r>
            <a:r>
              <a:rPr lang="en-US" dirty="0" err="1"/>
              <a:t>instrucțiuni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apoi</a:t>
            </a:r>
            <a:r>
              <a:rPr lang="en-US" dirty="0"/>
              <a:t> </a:t>
            </a:r>
            <a:r>
              <a:rPr lang="en-US" dirty="0" err="1"/>
              <a:t>dau</a:t>
            </a:r>
            <a:r>
              <a:rPr lang="en-US" dirty="0"/>
              <a:t> un </a:t>
            </a:r>
            <a:r>
              <a:rPr lang="en-US" dirty="0" err="1"/>
              <a:t>rezultat</a:t>
            </a:r>
            <a:r>
              <a:rPr lang="en-US" dirty="0"/>
              <a:t> (output stream).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Sunt </a:t>
            </a:r>
            <a:r>
              <a:rPr lang="en-US" dirty="0" err="1"/>
              <a:t>foarte</a:t>
            </a:r>
            <a:r>
              <a:rPr lang="en-US" dirty="0"/>
              <a:t> </a:t>
            </a:r>
            <a:r>
              <a:rPr lang="en-US" dirty="0" err="1"/>
              <a:t>bune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comenzi</a:t>
            </a:r>
            <a:r>
              <a:rPr lang="en-US" dirty="0"/>
              <a:t> </a:t>
            </a:r>
            <a:r>
              <a:rPr lang="en-US" dirty="0" err="1"/>
              <a:t>rapide</a:t>
            </a:r>
            <a:r>
              <a:rPr lang="en-US" dirty="0"/>
              <a:t>, </a:t>
            </a:r>
            <a:r>
              <a:rPr lang="en-US" dirty="0" err="1"/>
              <a:t>dar</a:t>
            </a:r>
            <a:r>
              <a:rPr lang="en-US" dirty="0"/>
              <a:t> pot fi </a:t>
            </a:r>
            <a:r>
              <a:rPr lang="en-US" dirty="0" err="1"/>
              <a:t>folosite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lucruri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complicate.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Se </a:t>
            </a:r>
            <a:r>
              <a:rPr lang="en-US" dirty="0" err="1"/>
              <a:t>combină</a:t>
            </a:r>
            <a:r>
              <a:rPr lang="en-US" dirty="0"/>
              <a:t> perfect cu </a:t>
            </a:r>
            <a:r>
              <a:rPr lang="en-US" dirty="0" err="1"/>
              <a:t>alte</a:t>
            </a:r>
            <a:r>
              <a:rPr lang="en-US" dirty="0"/>
              <a:t> </a:t>
            </a:r>
            <a:r>
              <a:rPr lang="en-US" dirty="0" err="1"/>
              <a:t>unelte</a:t>
            </a:r>
            <a:r>
              <a:rPr lang="en-US" dirty="0"/>
              <a:t> Unix, cum </a:t>
            </a:r>
            <a:r>
              <a:rPr lang="en-US" dirty="0" err="1"/>
              <a:t>ar</a:t>
            </a:r>
            <a:r>
              <a:rPr lang="en-US" dirty="0"/>
              <a:t> fi uniq, sort, cut, find, grep </a:t>
            </a:r>
            <a:r>
              <a:rPr lang="en-US" dirty="0" err="1"/>
              <a:t>sau</a:t>
            </a:r>
            <a:r>
              <a:rPr lang="en-US" dirty="0"/>
              <a:t> cat.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Sunt </a:t>
            </a:r>
            <a:r>
              <a:rPr lang="en-US" dirty="0" err="1"/>
              <a:t>excelente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automatiza</a:t>
            </a:r>
            <a:r>
              <a:rPr lang="en-US" dirty="0"/>
              <a:t> </a:t>
            </a:r>
            <a:r>
              <a:rPr lang="en-US" dirty="0" err="1"/>
              <a:t>sarcini</a:t>
            </a:r>
            <a:r>
              <a:rPr lang="en-US" dirty="0"/>
              <a:t> repetitive, cum </a:t>
            </a:r>
            <a:r>
              <a:rPr lang="en-US" dirty="0" err="1"/>
              <a:t>ar</a:t>
            </a:r>
            <a:r>
              <a:rPr lang="en-US" dirty="0"/>
              <a:t> fi </a:t>
            </a:r>
            <a:r>
              <a:rPr lang="en-US" dirty="0" err="1"/>
              <a:t>modificarea</a:t>
            </a:r>
            <a:r>
              <a:rPr lang="en-US" dirty="0"/>
              <a:t> </a:t>
            </a:r>
            <a:r>
              <a:rPr lang="en-US" dirty="0" err="1"/>
              <a:t>multor</a:t>
            </a:r>
            <a:r>
              <a:rPr lang="en-US" dirty="0"/>
              <a:t> </a:t>
            </a:r>
            <a:r>
              <a:rPr lang="en-US" dirty="0" err="1"/>
              <a:t>fișiere</a:t>
            </a:r>
            <a:r>
              <a:rPr lang="en-US" dirty="0"/>
              <a:t>.</a:t>
            </a:r>
          </a:p>
          <a:p>
            <a:r>
              <a:rPr lang="en-US" dirty="0">
                <a:effectLst/>
              </a:rPr>
              <a:t>De </a:t>
            </a:r>
            <a:r>
              <a:rPr lang="en-US" dirty="0" err="1">
                <a:effectLst/>
              </a:rPr>
              <a:t>exemplu</a:t>
            </a:r>
            <a:r>
              <a:rPr lang="en-US" dirty="0">
                <a:effectLst/>
              </a:rPr>
              <a:t>, pot </a:t>
            </a:r>
            <a:r>
              <a:rPr lang="en-US" dirty="0" err="1">
                <a:effectLst/>
              </a:rPr>
              <a:t>folosi</a:t>
            </a:r>
            <a:r>
              <a:rPr lang="en-US" dirty="0">
                <a:effectLst/>
              </a:rPr>
              <a:t> grep ca </a:t>
            </a:r>
            <a:r>
              <a:rPr lang="en-US" dirty="0" err="1">
                <a:effectLst/>
              </a:rPr>
              <a:t>să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găsesc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liniile</a:t>
            </a:r>
            <a:r>
              <a:rPr lang="en-US" dirty="0">
                <a:effectLst/>
              </a:rPr>
              <a:t> care </a:t>
            </a:r>
            <a:r>
              <a:rPr lang="en-US" dirty="0" err="1">
                <a:effectLst/>
              </a:rPr>
              <a:t>mă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interesează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apoi</a:t>
            </a:r>
            <a:r>
              <a:rPr lang="en-US" dirty="0">
                <a:effectLst/>
              </a:rPr>
              <a:t> awk ca </a:t>
            </a:r>
            <a:r>
              <a:rPr lang="en-US" dirty="0" err="1">
                <a:effectLst/>
              </a:rPr>
              <a:t>să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extrag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anumite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informații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și</a:t>
            </a:r>
            <a:r>
              <a:rPr lang="en-US" dirty="0">
                <a:effectLst/>
              </a:rPr>
              <a:t> sed ca </a:t>
            </a:r>
            <a:r>
              <a:rPr lang="en-US" dirty="0" err="1">
                <a:effectLst/>
              </a:rPr>
              <a:t>să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modific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textul</a:t>
            </a:r>
            <a:r>
              <a:rPr lang="en-US" dirty="0">
                <a:effectLst/>
              </a:rPr>
              <a:t>. </a:t>
            </a:r>
            <a:r>
              <a:rPr lang="en-US" dirty="0" err="1">
                <a:effectLst/>
              </a:rPr>
              <a:t>Toate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aceste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unelte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lucrează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împreună</a:t>
            </a:r>
            <a:r>
              <a:rPr lang="en-US" dirty="0">
                <a:effectLst/>
              </a:rPr>
              <a:t> ca o </a:t>
            </a:r>
            <a:r>
              <a:rPr lang="en-US" dirty="0" err="1">
                <a:effectLst/>
              </a:rPr>
              <a:t>echipă</a:t>
            </a:r>
            <a:r>
              <a:rPr lang="en-US" dirty="0">
                <a:effectLst/>
              </a:rPr>
              <a:t>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010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Ambele</a:t>
            </a:r>
            <a:r>
              <a:rPr lang="en-US" dirty="0"/>
              <a:t> </a:t>
            </a:r>
            <a:r>
              <a:rPr lang="en-US" dirty="0" err="1"/>
              <a:t>folosesc</a:t>
            </a:r>
            <a:r>
              <a:rPr lang="en-US" dirty="0"/>
              <a:t> o </a:t>
            </a:r>
            <a:r>
              <a:rPr lang="en-US" dirty="0" err="1"/>
              <a:t>sintaxă</a:t>
            </a:r>
            <a:r>
              <a:rPr lang="en-US" dirty="0"/>
              <a:t> </a:t>
            </a:r>
            <a:r>
              <a:rPr lang="en-US" dirty="0" err="1"/>
              <a:t>asemănătoare</a:t>
            </a:r>
            <a:r>
              <a:rPr lang="en-US" dirty="0"/>
              <a:t>. De </a:t>
            </a:r>
            <a:r>
              <a:rPr lang="en-US" dirty="0" err="1"/>
              <a:t>exemplu</a:t>
            </a:r>
            <a:r>
              <a:rPr lang="en-US" dirty="0"/>
              <a:t>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sed '</a:t>
            </a:r>
            <a:r>
              <a:rPr lang="en-US" dirty="0" err="1"/>
              <a:t>instructiuni</a:t>
            </a:r>
            <a:r>
              <a:rPr lang="en-US" dirty="0"/>
              <a:t>' /foo/bar (</a:t>
            </a:r>
            <a:r>
              <a:rPr lang="en-US" dirty="0" err="1"/>
              <a:t>schimbă</a:t>
            </a:r>
            <a:r>
              <a:rPr lang="en-US" dirty="0"/>
              <a:t> „foo” cu „bar”).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awk '</a:t>
            </a:r>
            <a:r>
              <a:rPr lang="en-US" dirty="0" err="1"/>
              <a:t>instructiuni</a:t>
            </a:r>
            <a:r>
              <a:rPr lang="en-US" dirty="0"/>
              <a:t>' /foo/bar (</a:t>
            </a:r>
            <a:r>
              <a:rPr lang="en-US" dirty="0" err="1"/>
              <a:t>procesează</a:t>
            </a:r>
            <a:r>
              <a:rPr lang="en-US" dirty="0"/>
              <a:t> </a:t>
            </a:r>
            <a:r>
              <a:rPr lang="en-US" dirty="0" err="1"/>
              <a:t>liniile</a:t>
            </a:r>
            <a:r>
              <a:rPr lang="en-US" dirty="0"/>
              <a:t> care </a:t>
            </a:r>
            <a:r>
              <a:rPr lang="en-US" dirty="0" err="1"/>
              <a:t>conțin</a:t>
            </a:r>
            <a:r>
              <a:rPr lang="en-US" dirty="0"/>
              <a:t> „foo” </a:t>
            </a:r>
            <a:r>
              <a:rPr lang="en-US" dirty="0" err="1"/>
              <a:t>sau</a:t>
            </a:r>
            <a:r>
              <a:rPr lang="en-US" dirty="0"/>
              <a:t> „bar”).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Ambele</a:t>
            </a:r>
            <a:r>
              <a:rPr lang="en-US" dirty="0"/>
              <a:t> </a:t>
            </a:r>
            <a:r>
              <a:rPr lang="en-US" dirty="0" err="1"/>
              <a:t>citesc</a:t>
            </a:r>
            <a:r>
              <a:rPr lang="en-US" dirty="0"/>
              <a:t> </a:t>
            </a:r>
            <a:r>
              <a:rPr lang="en-US" dirty="0" err="1"/>
              <a:t>fișierele</a:t>
            </a:r>
            <a:r>
              <a:rPr lang="en-US" dirty="0"/>
              <a:t> </a:t>
            </a:r>
            <a:r>
              <a:rPr lang="en-US" dirty="0" err="1"/>
              <a:t>linie</a:t>
            </a:r>
            <a:r>
              <a:rPr lang="en-US" dirty="0"/>
              <a:t> cu </a:t>
            </a:r>
            <a:r>
              <a:rPr lang="en-US" dirty="0" err="1"/>
              <a:t>linie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trimit</a:t>
            </a:r>
            <a:r>
              <a:rPr lang="en-US" dirty="0"/>
              <a:t> </a:t>
            </a:r>
            <a:r>
              <a:rPr lang="en-US" dirty="0" err="1"/>
              <a:t>rezultatul</a:t>
            </a:r>
            <a:r>
              <a:rPr lang="en-US" dirty="0"/>
              <a:t> la </a:t>
            </a:r>
            <a:r>
              <a:rPr lang="en-US" dirty="0" err="1"/>
              <a:t>ieșire</a:t>
            </a:r>
            <a:r>
              <a:rPr lang="en-US" dirty="0"/>
              <a:t> (standard output).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Ambele</a:t>
            </a:r>
            <a:r>
              <a:rPr lang="en-US" dirty="0"/>
              <a:t> </a:t>
            </a:r>
            <a:r>
              <a:rPr lang="en-US" dirty="0" err="1"/>
              <a:t>folosesc</a:t>
            </a:r>
            <a:r>
              <a:rPr lang="en-US" dirty="0"/>
              <a:t> </a:t>
            </a:r>
            <a:r>
              <a:rPr lang="en-US" dirty="0" err="1"/>
              <a:t>expresii</a:t>
            </a:r>
            <a:r>
              <a:rPr lang="en-US" dirty="0"/>
              <a:t> regulate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găsi</a:t>
            </a:r>
            <a:r>
              <a:rPr lang="en-US" dirty="0"/>
              <a:t> </a:t>
            </a:r>
            <a:r>
              <a:rPr lang="en-US" dirty="0" err="1"/>
              <a:t>modele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text.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Ambele</a:t>
            </a:r>
            <a:r>
              <a:rPr lang="en-US" dirty="0"/>
              <a:t> permit </a:t>
            </a:r>
            <a:r>
              <a:rPr lang="en-US" dirty="0" err="1"/>
              <a:t>utilizatorului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dea</a:t>
            </a:r>
            <a:r>
              <a:rPr lang="en-US" dirty="0"/>
              <a:t> </a:t>
            </a:r>
            <a:r>
              <a:rPr lang="en-US" dirty="0" err="1"/>
              <a:t>instrucțiuni</a:t>
            </a:r>
            <a:r>
              <a:rPr lang="en-US" dirty="0"/>
              <a:t> </a:t>
            </a:r>
            <a:r>
              <a:rPr lang="en-US" dirty="0" err="1"/>
              <a:t>personalizate</a:t>
            </a:r>
            <a:r>
              <a:rPr lang="en-US" dirty="0"/>
              <a:t> </a:t>
            </a:r>
            <a:r>
              <a:rPr lang="en-US" dirty="0" err="1"/>
              <a:t>printr</a:t>
            </a:r>
            <a:r>
              <a:rPr lang="en-US" dirty="0"/>
              <a:t>-un script.</a:t>
            </a:r>
          </a:p>
          <a:p>
            <a:r>
              <a:rPr lang="en-US" dirty="0">
                <a:effectLst/>
              </a:rPr>
              <a:t>Deci, sed </a:t>
            </a:r>
            <a:r>
              <a:rPr lang="en-US" dirty="0" err="1">
                <a:effectLst/>
              </a:rPr>
              <a:t>și</a:t>
            </a:r>
            <a:r>
              <a:rPr lang="en-US" dirty="0">
                <a:effectLst/>
              </a:rPr>
              <a:t> awk sunt ca </a:t>
            </a:r>
            <a:r>
              <a:rPr lang="en-US" dirty="0" err="1">
                <a:effectLst/>
              </a:rPr>
              <a:t>niște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frați</a:t>
            </a:r>
            <a:r>
              <a:rPr lang="en-US" dirty="0">
                <a:effectLst/>
              </a:rPr>
              <a:t> care </a:t>
            </a:r>
            <a:r>
              <a:rPr lang="en-US" dirty="0" err="1">
                <a:effectLst/>
              </a:rPr>
              <a:t>lucrează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în</a:t>
            </a:r>
            <a:r>
              <a:rPr lang="en-US" dirty="0">
                <a:effectLst/>
              </a:rPr>
              <a:t> mod similar, </a:t>
            </a:r>
            <a:r>
              <a:rPr lang="en-US" dirty="0" err="1">
                <a:effectLst/>
              </a:rPr>
              <a:t>dar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fiecare</a:t>
            </a:r>
            <a:r>
              <a:rPr lang="en-US" dirty="0">
                <a:effectLst/>
              </a:rPr>
              <a:t> are </a:t>
            </a:r>
            <a:r>
              <a:rPr lang="en-US" dirty="0" err="1">
                <a:effectLst/>
              </a:rPr>
              <a:t>punctele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lui</a:t>
            </a:r>
            <a:r>
              <a:rPr lang="en-US" dirty="0">
                <a:effectLst/>
              </a:rPr>
              <a:t> forte: sed e </a:t>
            </a:r>
            <a:r>
              <a:rPr lang="en-US" dirty="0" err="1">
                <a:effectLst/>
              </a:rPr>
              <a:t>mai</a:t>
            </a:r>
            <a:r>
              <a:rPr lang="en-US" dirty="0">
                <a:effectLst/>
              </a:rPr>
              <a:t> bun </a:t>
            </a:r>
            <a:r>
              <a:rPr lang="en-US" dirty="0" err="1">
                <a:effectLst/>
              </a:rPr>
              <a:t>pentru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modificări</a:t>
            </a:r>
            <a:r>
              <a:rPr lang="en-US" dirty="0">
                <a:effectLst/>
              </a:rPr>
              <a:t> simple, </a:t>
            </a:r>
            <a:r>
              <a:rPr lang="en-US" dirty="0" err="1">
                <a:effectLst/>
              </a:rPr>
              <a:t>iar</a:t>
            </a:r>
            <a:r>
              <a:rPr lang="en-US" dirty="0">
                <a:effectLst/>
              </a:rPr>
              <a:t> awk e </a:t>
            </a:r>
            <a:r>
              <a:rPr lang="en-US" dirty="0" err="1">
                <a:effectLst/>
              </a:rPr>
              <a:t>mai</a:t>
            </a:r>
            <a:r>
              <a:rPr lang="en-US" dirty="0">
                <a:effectLst/>
              </a:rPr>
              <a:t> bun </a:t>
            </a:r>
            <a:r>
              <a:rPr lang="en-US" dirty="0" err="1">
                <a:effectLst/>
              </a:rPr>
              <a:t>pentru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procesare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și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calcule</a:t>
            </a:r>
            <a:r>
              <a:rPr lang="en-US" dirty="0">
                <a:effectLst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9253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grep - </a:t>
            </a:r>
            <a:r>
              <a:rPr lang="en-US" b="1" dirty="0" err="1"/>
              <a:t>Căutarea</a:t>
            </a:r>
            <a:r>
              <a:rPr lang="en-US" b="1" dirty="0"/>
              <a:t> de </a:t>
            </a:r>
            <a:r>
              <a:rPr lang="en-US" b="1" dirty="0" err="1"/>
              <a:t>tipare</a:t>
            </a: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Scop:</a:t>
            </a:r>
            <a:r>
              <a:rPr lang="en-US" dirty="0"/>
              <a:t> grep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folosit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căuta</a:t>
            </a:r>
            <a:r>
              <a:rPr lang="en-US" dirty="0"/>
              <a:t> </a:t>
            </a:r>
            <a:r>
              <a:rPr lang="en-US" dirty="0" err="1"/>
              <a:t>linii</a:t>
            </a:r>
            <a:r>
              <a:rPr lang="en-US" dirty="0"/>
              <a:t> </a:t>
            </a:r>
            <a:r>
              <a:rPr lang="en-US" dirty="0" err="1"/>
              <a:t>într</a:t>
            </a:r>
            <a:r>
              <a:rPr lang="en-US" dirty="0"/>
              <a:t>-un </a:t>
            </a:r>
            <a:r>
              <a:rPr lang="en-US" dirty="0" err="1"/>
              <a:t>fișier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într</a:t>
            </a:r>
            <a:r>
              <a:rPr lang="en-US" dirty="0"/>
              <a:t>-o </a:t>
            </a:r>
            <a:r>
              <a:rPr lang="en-US" dirty="0" err="1"/>
              <a:t>intrare</a:t>
            </a:r>
            <a:r>
              <a:rPr lang="en-US" dirty="0"/>
              <a:t> care </a:t>
            </a:r>
            <a:r>
              <a:rPr lang="en-US" dirty="0" err="1"/>
              <a:t>corespund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</a:t>
            </a:r>
            <a:r>
              <a:rPr lang="en-US" dirty="0" err="1"/>
              <a:t>anumit</a:t>
            </a:r>
            <a:r>
              <a:rPr lang="en-US" dirty="0"/>
              <a:t> </a:t>
            </a:r>
            <a:r>
              <a:rPr lang="en-US" dirty="0" err="1"/>
              <a:t>tipar</a:t>
            </a:r>
            <a:r>
              <a:rPr lang="en-US" dirty="0"/>
              <a:t> (</a:t>
            </a:r>
            <a:r>
              <a:rPr lang="en-US" dirty="0" err="1"/>
              <a:t>expresie</a:t>
            </a:r>
            <a:r>
              <a:rPr lang="en-US" dirty="0"/>
              <a:t> </a:t>
            </a:r>
            <a:r>
              <a:rPr lang="en-US" dirty="0" err="1"/>
              <a:t>regulată</a:t>
            </a:r>
            <a:r>
              <a:rPr lang="en-US" dirty="0"/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Caracteristică</a:t>
            </a:r>
            <a:r>
              <a:rPr lang="en-US" b="1" dirty="0"/>
              <a:t> </a:t>
            </a:r>
            <a:r>
              <a:rPr lang="en-US" b="1" dirty="0" err="1"/>
              <a:t>principală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Funcționează</a:t>
            </a:r>
            <a:r>
              <a:rPr lang="en-US" dirty="0"/>
              <a:t> ca un </a:t>
            </a:r>
            <a:r>
              <a:rPr lang="en-US" dirty="0" err="1"/>
              <a:t>filtru</a:t>
            </a:r>
            <a:r>
              <a:rPr lang="en-US" dirty="0"/>
              <a:t> - </a:t>
            </a:r>
            <a:r>
              <a:rPr lang="en-US" dirty="0" err="1"/>
              <a:t>găsește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afișează</a:t>
            </a:r>
            <a:r>
              <a:rPr lang="en-US" dirty="0"/>
              <a:t> </a:t>
            </a:r>
            <a:r>
              <a:rPr lang="en-US" dirty="0" err="1"/>
              <a:t>liniile</a:t>
            </a:r>
            <a:r>
              <a:rPr lang="en-US" dirty="0"/>
              <a:t> care </a:t>
            </a:r>
            <a:r>
              <a:rPr lang="en-US" dirty="0" err="1"/>
              <a:t>corespund</a:t>
            </a:r>
            <a:r>
              <a:rPr lang="en-US" dirty="0"/>
              <a:t>, </a:t>
            </a:r>
            <a:r>
              <a:rPr lang="en-US" dirty="0" err="1"/>
              <a:t>dar</a:t>
            </a:r>
            <a:r>
              <a:rPr lang="en-US" dirty="0"/>
              <a:t> nu le </a:t>
            </a:r>
            <a:r>
              <a:rPr lang="en-US" dirty="0" err="1"/>
              <a:t>modifică</a:t>
            </a:r>
            <a:r>
              <a:rPr lang="en-US" dirty="0"/>
              <a:t>.</a:t>
            </a:r>
          </a:p>
          <a:p>
            <a:r>
              <a:rPr lang="en-US" b="1" dirty="0"/>
              <a:t>sed - </a:t>
            </a:r>
            <a:r>
              <a:rPr lang="en-US" b="1" dirty="0" err="1"/>
              <a:t>Editare</a:t>
            </a:r>
            <a:r>
              <a:rPr lang="en-US" b="1" dirty="0"/>
              <a:t> </a:t>
            </a:r>
            <a:r>
              <a:rPr lang="en-US" b="1" dirty="0" err="1"/>
              <a:t>în</a:t>
            </a:r>
            <a:r>
              <a:rPr lang="en-US" b="1" dirty="0"/>
              <a:t> flux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Scop:</a:t>
            </a:r>
            <a:r>
              <a:rPr lang="en-US" dirty="0"/>
              <a:t> sed </a:t>
            </a:r>
            <a:r>
              <a:rPr lang="en-US" dirty="0" err="1"/>
              <a:t>este</a:t>
            </a:r>
            <a:r>
              <a:rPr lang="en-US" dirty="0"/>
              <a:t> un editor de flux </a:t>
            </a:r>
            <a:r>
              <a:rPr lang="en-US" dirty="0" err="1"/>
              <a:t>utilizat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efectua</a:t>
            </a:r>
            <a:r>
              <a:rPr lang="en-US" dirty="0"/>
              <a:t> </a:t>
            </a:r>
            <a:r>
              <a:rPr lang="en-US" dirty="0" err="1"/>
              <a:t>transformări</a:t>
            </a:r>
            <a:r>
              <a:rPr lang="en-US" dirty="0"/>
              <a:t> de text (ex: </a:t>
            </a:r>
            <a:r>
              <a:rPr lang="en-US" dirty="0" err="1"/>
              <a:t>înlocuire</a:t>
            </a:r>
            <a:r>
              <a:rPr lang="en-US" dirty="0"/>
              <a:t>, </a:t>
            </a:r>
            <a:r>
              <a:rPr lang="en-US" dirty="0" err="1"/>
              <a:t>ștergere</a:t>
            </a:r>
            <a:r>
              <a:rPr lang="en-US" dirty="0"/>
              <a:t>) pe un flux de </a:t>
            </a:r>
            <a:r>
              <a:rPr lang="en-US" dirty="0" err="1"/>
              <a:t>intrare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un </a:t>
            </a:r>
            <a:r>
              <a:rPr lang="en-US" dirty="0" err="1"/>
              <a:t>fișier</a:t>
            </a:r>
            <a:r>
              <a:rPr lang="en-US" dirty="0"/>
              <a:t>.</a:t>
            </a:r>
          </a:p>
          <a:p>
            <a:r>
              <a:rPr lang="en-US" b="1" dirty="0"/>
              <a:t>awk - </a:t>
            </a:r>
            <a:r>
              <a:rPr lang="en-US" b="1" dirty="0" err="1"/>
              <a:t>Scanare</a:t>
            </a:r>
            <a:r>
              <a:rPr lang="en-US" b="1" dirty="0"/>
              <a:t> </a:t>
            </a:r>
            <a:r>
              <a:rPr lang="en-US" b="1" dirty="0" err="1"/>
              <a:t>și</a:t>
            </a:r>
            <a:r>
              <a:rPr lang="en-US" b="1" dirty="0"/>
              <a:t> </a:t>
            </a:r>
            <a:r>
              <a:rPr lang="en-US" b="1" dirty="0" err="1"/>
              <a:t>procesare</a:t>
            </a:r>
            <a:r>
              <a:rPr lang="en-US" b="1" dirty="0"/>
              <a:t> de </a:t>
            </a:r>
            <a:r>
              <a:rPr lang="en-US" b="1" dirty="0" err="1"/>
              <a:t>tipare</a:t>
            </a:r>
            <a:endParaRPr lang="en-US" b="1" dirty="0"/>
          </a:p>
          <a:p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Scop:</a:t>
            </a:r>
            <a:r>
              <a:rPr lang="en-US" dirty="0"/>
              <a:t> awk </a:t>
            </a:r>
            <a:r>
              <a:rPr lang="en-US" dirty="0" err="1"/>
              <a:t>este</a:t>
            </a:r>
            <a:r>
              <a:rPr lang="en-US" dirty="0"/>
              <a:t> un </a:t>
            </a:r>
            <a:r>
              <a:rPr lang="en-US" dirty="0" err="1"/>
              <a:t>limbaj</a:t>
            </a:r>
            <a:r>
              <a:rPr lang="en-US" dirty="0"/>
              <a:t> de </a:t>
            </a:r>
            <a:r>
              <a:rPr lang="en-US" dirty="0" err="1"/>
              <a:t>programare</a:t>
            </a:r>
            <a:r>
              <a:rPr lang="en-US" dirty="0"/>
              <a:t> </a:t>
            </a:r>
            <a:r>
              <a:rPr lang="en-US" dirty="0" err="1"/>
              <a:t>conceput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procesarea</a:t>
            </a:r>
            <a:r>
              <a:rPr lang="en-US" dirty="0"/>
              <a:t> </a:t>
            </a:r>
            <a:r>
              <a:rPr lang="en-US" dirty="0" err="1"/>
              <a:t>textului</a:t>
            </a:r>
            <a:r>
              <a:rPr lang="en-US" dirty="0"/>
              <a:t>, </a:t>
            </a:r>
            <a:r>
              <a:rPr lang="en-US" dirty="0" err="1"/>
              <a:t>în</a:t>
            </a:r>
            <a:r>
              <a:rPr lang="en-US" dirty="0"/>
              <a:t> special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extragerea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manipularea</a:t>
            </a:r>
            <a:r>
              <a:rPr lang="en-US" dirty="0"/>
              <a:t> </a:t>
            </a:r>
            <a:r>
              <a:rPr lang="en-US" dirty="0" err="1"/>
              <a:t>datelor</a:t>
            </a:r>
            <a:r>
              <a:rPr lang="en-US" dirty="0"/>
              <a:t> </a:t>
            </a:r>
            <a:r>
              <a:rPr lang="en-US" dirty="0" err="1"/>
              <a:t>structurate</a:t>
            </a:r>
            <a:r>
              <a:rPr lang="en-US" dirty="0"/>
              <a:t> (ex: </a:t>
            </a:r>
            <a:r>
              <a:rPr lang="en-US" dirty="0" err="1"/>
              <a:t>coloane</a:t>
            </a:r>
            <a:r>
              <a:rPr lang="en-US" dirty="0"/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Caracteristică</a:t>
            </a:r>
            <a:r>
              <a:rPr lang="en-US" b="1" dirty="0"/>
              <a:t> </a:t>
            </a:r>
            <a:r>
              <a:rPr lang="en-US" b="1" dirty="0" err="1"/>
              <a:t>principală</a:t>
            </a:r>
            <a:r>
              <a:rPr lang="en-US" b="1" dirty="0"/>
              <a:t>:</a:t>
            </a:r>
            <a:r>
              <a:rPr lang="en-US" dirty="0"/>
              <a:t> Mai </a:t>
            </a:r>
            <a:r>
              <a:rPr lang="en-US" dirty="0" err="1"/>
              <a:t>puternic</a:t>
            </a:r>
            <a:r>
              <a:rPr lang="en-US" dirty="0"/>
              <a:t> </a:t>
            </a:r>
            <a:r>
              <a:rPr lang="en-US" dirty="0" err="1"/>
              <a:t>decât</a:t>
            </a:r>
            <a:r>
              <a:rPr lang="en-US" dirty="0"/>
              <a:t> grep </a:t>
            </a:r>
            <a:r>
              <a:rPr lang="en-US" dirty="0" err="1"/>
              <a:t>și</a:t>
            </a:r>
            <a:r>
              <a:rPr lang="en-US" dirty="0"/>
              <a:t> sed, </a:t>
            </a:r>
            <a:r>
              <a:rPr lang="en-US" dirty="0" err="1"/>
              <a:t>deoarece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trata</a:t>
            </a:r>
            <a:r>
              <a:rPr lang="en-US" dirty="0"/>
              <a:t> </a:t>
            </a:r>
            <a:r>
              <a:rPr lang="en-US" dirty="0" err="1"/>
              <a:t>textul</a:t>
            </a:r>
            <a:r>
              <a:rPr lang="en-US" dirty="0"/>
              <a:t> ca </a:t>
            </a:r>
            <a:r>
              <a:rPr lang="en-US" dirty="0" err="1"/>
              <a:t>fiind</a:t>
            </a:r>
            <a:r>
              <a:rPr lang="en-US" dirty="0"/>
              <a:t> format din </a:t>
            </a:r>
            <a:r>
              <a:rPr lang="en-US" dirty="0" err="1"/>
              <a:t>câmpuri</a:t>
            </a:r>
            <a:r>
              <a:rPr lang="en-US" dirty="0"/>
              <a:t>/</a:t>
            </a:r>
            <a:r>
              <a:rPr lang="en-US" dirty="0" err="1"/>
              <a:t>coloane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efectua</a:t>
            </a:r>
            <a:r>
              <a:rPr lang="en-US" dirty="0"/>
              <a:t> </a:t>
            </a:r>
            <a:r>
              <a:rPr lang="en-US" dirty="0" err="1"/>
              <a:t>calcule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logică</a:t>
            </a:r>
            <a:r>
              <a:rPr lang="en-US" dirty="0"/>
              <a:t> </a:t>
            </a:r>
            <a:r>
              <a:rPr lang="en-US" dirty="0" err="1"/>
              <a:t>condiționată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None/>
            </a:pPr>
            <a:endParaRPr lang="en-US" dirty="0"/>
          </a:p>
          <a:p>
            <a:pPr>
              <a:buFont typeface="Arial" panose="020B0604020202020204" pitchFamily="34" charset="0"/>
              <a:buNone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Deci am </a:t>
            </a:r>
            <a:r>
              <a:rPr lang="en-US" dirty="0" err="1"/>
              <a:t>învățat</a:t>
            </a:r>
            <a:r>
              <a:rPr lang="en-US" dirty="0"/>
              <a:t> </a:t>
            </a:r>
            <a:r>
              <a:rPr lang="en-US" dirty="0" err="1"/>
              <a:t>despre</a:t>
            </a:r>
            <a:r>
              <a:rPr lang="en-US" dirty="0"/>
              <a:t> awk, un </a:t>
            </a:r>
            <a:r>
              <a:rPr lang="en-US" dirty="0" err="1"/>
              <a:t>limbaj</a:t>
            </a:r>
            <a:r>
              <a:rPr lang="en-US" dirty="0"/>
              <a:t> de </a:t>
            </a:r>
            <a:r>
              <a:rPr lang="en-US" dirty="0" err="1"/>
              <a:t>programare</a:t>
            </a:r>
            <a:r>
              <a:rPr lang="en-US" dirty="0"/>
              <a:t> care ne </a:t>
            </a:r>
            <a:r>
              <a:rPr lang="en-US" dirty="0" err="1"/>
              <a:t>ajută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procesăm</a:t>
            </a:r>
            <a:r>
              <a:rPr lang="en-US" dirty="0"/>
              <a:t> </a:t>
            </a:r>
            <a:r>
              <a:rPr lang="en-US" dirty="0" err="1"/>
              <a:t>texte</a:t>
            </a:r>
            <a:r>
              <a:rPr lang="en-US" dirty="0"/>
              <a:t>. Am </a:t>
            </a:r>
            <a:r>
              <a:rPr lang="en-US" dirty="0" err="1"/>
              <a:t>văzut</a:t>
            </a:r>
            <a:r>
              <a:rPr lang="en-US" dirty="0"/>
              <a:t> cum </a:t>
            </a:r>
            <a:r>
              <a:rPr lang="en-US" dirty="0" err="1"/>
              <a:t>să</a:t>
            </a:r>
            <a:r>
              <a:rPr lang="en-US" dirty="0"/>
              <a:t>-l </a:t>
            </a:r>
            <a:r>
              <a:rPr lang="en-US" dirty="0" err="1"/>
              <a:t>folosim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extrage</a:t>
            </a:r>
            <a:r>
              <a:rPr lang="en-US" dirty="0"/>
              <a:t> </a:t>
            </a:r>
            <a:r>
              <a:rPr lang="en-US" dirty="0" err="1"/>
              <a:t>informații</a:t>
            </a:r>
            <a:r>
              <a:rPr lang="en-US" dirty="0"/>
              <a:t> din </a:t>
            </a:r>
            <a:r>
              <a:rPr lang="en-US" dirty="0" err="1"/>
              <a:t>fișiere</a:t>
            </a:r>
            <a:r>
              <a:rPr lang="en-US" dirty="0"/>
              <a:t>,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operatori</a:t>
            </a:r>
            <a:r>
              <a:rPr lang="en-US" dirty="0"/>
              <a:t> are, cum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scriem</a:t>
            </a:r>
            <a:r>
              <a:rPr lang="en-US" dirty="0"/>
              <a:t> </a:t>
            </a:r>
            <a:r>
              <a:rPr lang="en-US" dirty="0" err="1"/>
              <a:t>scripturi</a:t>
            </a:r>
            <a:r>
              <a:rPr lang="en-US" dirty="0"/>
              <a:t> awk </a:t>
            </a:r>
            <a:r>
              <a:rPr lang="en-US" dirty="0" err="1"/>
              <a:t>și</a:t>
            </a:r>
            <a:r>
              <a:rPr lang="en-US" dirty="0"/>
              <a:t> cum se </a:t>
            </a:r>
            <a:r>
              <a:rPr lang="en-US" dirty="0" err="1"/>
              <a:t>compară</a:t>
            </a:r>
            <a:r>
              <a:rPr lang="en-US" dirty="0"/>
              <a:t> cu sed. </a:t>
            </a:r>
            <a:r>
              <a:rPr lang="en-US" dirty="0" err="1"/>
              <a:t>Ambele</a:t>
            </a:r>
            <a:r>
              <a:rPr lang="en-US" dirty="0"/>
              <a:t> sunt </a:t>
            </a:r>
            <a:r>
              <a:rPr lang="en-US" dirty="0" err="1"/>
              <a:t>unelte</a:t>
            </a:r>
            <a:r>
              <a:rPr lang="en-US" dirty="0"/>
              <a:t> </a:t>
            </a:r>
            <a:r>
              <a:rPr lang="en-US" dirty="0" err="1"/>
              <a:t>puternice</a:t>
            </a:r>
            <a:r>
              <a:rPr lang="en-US" dirty="0"/>
              <a:t> care ne </a:t>
            </a:r>
            <a:r>
              <a:rPr lang="en-US" dirty="0" err="1"/>
              <a:t>ajută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lucrăm</a:t>
            </a:r>
            <a:r>
              <a:rPr lang="en-US" dirty="0"/>
              <a:t> cu </a:t>
            </a:r>
            <a:r>
              <a:rPr lang="en-US" dirty="0" err="1"/>
              <a:t>texte</a:t>
            </a:r>
            <a:r>
              <a:rPr lang="en-US" dirty="0"/>
              <a:t> rapid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eficient</a:t>
            </a:r>
            <a:endParaRPr lang="en-US"/>
          </a:p>
          <a:p>
            <a:pPr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0B253-91B2-42EF-902E-7B0EDCDE84F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1809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une noua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2627870" y="4470011"/>
            <a:ext cx="5954066" cy="1194650"/>
          </a:xfrm>
          <a:prstGeom prst="rect">
            <a:avLst/>
          </a:prstGeom>
        </p:spPr>
        <p:txBody>
          <a:bodyPr wrap="none" anchor="t">
            <a:normAutofit/>
          </a:bodyPr>
          <a:lstStyle>
            <a:lvl1pPr algn="l">
              <a:defRPr sz="5400" b="0" spc="-225" baseline="0">
                <a:solidFill>
                  <a:schemeClr val="accent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Linux and Unix basics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627870" y="5696676"/>
            <a:ext cx="5954066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185" y="4425688"/>
            <a:ext cx="1949335" cy="19493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8BF2D4-2250-CEE2-97C2-4C892F50972A}"/>
              </a:ext>
            </a:extLst>
          </p:cNvPr>
          <p:cNvSpPr txBox="1"/>
          <p:nvPr userDrawn="1"/>
        </p:nvSpPr>
        <p:spPr>
          <a:xfrm>
            <a:off x="2627870" y="5728692"/>
            <a:ext cx="45416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Faculty of Mathematics and Computer Science</a:t>
            </a:r>
          </a:p>
          <a:p>
            <a:r>
              <a:rPr lang="ro-RO" sz="16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Babeș-Bolyai University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4989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a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7745" y="2277540"/>
            <a:ext cx="8394192" cy="251183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5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ro-RO" dirty="0"/>
              <a:t>New section title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87744" y="5040051"/>
            <a:ext cx="8394192" cy="1140644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o-RO" dirty="0"/>
              <a:t>Description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187744" y="4867057"/>
            <a:ext cx="3691803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954" y="257695"/>
            <a:ext cx="1620982" cy="16209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375" y="19528"/>
            <a:ext cx="1508760" cy="213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365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inut pe 3 coloa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87744" y="914400"/>
            <a:ext cx="8742071" cy="7762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87745" y="1844760"/>
            <a:ext cx="2743200" cy="576262"/>
          </a:xfrm>
          <a:prstGeom prst="rect">
            <a:avLst/>
          </a:prstGeom>
          <a:solidFill>
            <a:schemeClr val="accent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202381" y="2530560"/>
            <a:ext cx="2743200" cy="358933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98455" y="1838710"/>
            <a:ext cx="2743200" cy="576262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>
              <a:buNone/>
              <a:defRPr lang="en-US" sz="1800" b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190541" y="2524510"/>
            <a:ext cx="2743200" cy="358933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86615" y="1838710"/>
            <a:ext cx="2743200" cy="576262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>
              <a:buNone/>
              <a:defRPr lang="en-US" sz="1800" b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6186615" y="2524510"/>
            <a:ext cx="2743200" cy="358933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92422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AB29B2E-114B-4053-86F0-A402057E9421}" type="datetime1">
              <a:rPr lang="en-US" smtClean="0"/>
              <a:t>3/31/2025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72416" y="6361329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76471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t pe 3 coloane cu imagini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87745" y="3731836"/>
            <a:ext cx="2743200" cy="57626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87745" y="1690687"/>
            <a:ext cx="2743200" cy="189594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87745" y="4308099"/>
            <a:ext cx="2743200" cy="190323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86581" y="3733117"/>
            <a:ext cx="2743200" cy="57626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186580" y="1691968"/>
            <a:ext cx="2743200" cy="19021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185565" y="4309378"/>
            <a:ext cx="2743200" cy="190195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86617" y="3726704"/>
            <a:ext cx="2743200" cy="57626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86616" y="1685555"/>
            <a:ext cx="2743200" cy="190108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6186524" y="4302963"/>
            <a:ext cx="2743200" cy="190195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92422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C98F3E-723A-4C83-8704-B8A57281B56A}" type="datetime1">
              <a:rPr lang="en-US" smtClean="0"/>
              <a:t>3/31/2025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72416" y="6361329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itle 1"/>
          <p:cNvSpPr txBox="1">
            <a:spLocks/>
          </p:cNvSpPr>
          <p:nvPr userDrawn="1"/>
        </p:nvSpPr>
        <p:spPr>
          <a:xfrm>
            <a:off x="187745" y="914400"/>
            <a:ext cx="8394192" cy="77628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0" kern="1200">
                <a:solidFill>
                  <a:srgbClr val="00417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69737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4532945" y="4252321"/>
            <a:ext cx="40489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ro-RO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www.cs.ubbcluj.ro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258962" y="2524510"/>
            <a:ext cx="0" cy="2097143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685" y="2519497"/>
            <a:ext cx="2102156" cy="210215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4532945" y="3486086"/>
            <a:ext cx="4048992" cy="5232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 algn="ctr"/>
            <a:r>
              <a:rPr 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1 </a:t>
            </a:r>
            <a:r>
              <a:rPr lang="en-US" sz="14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Mihail</a:t>
            </a:r>
            <a:r>
              <a:rPr 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14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Kogălniceanu</a:t>
            </a:r>
            <a:r>
              <a:rPr 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Street,</a:t>
            </a:r>
            <a:br>
              <a:rPr lang="ro-RO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ro-RO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Cluj-Napoca, Cluj, România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4532944" y="2658297"/>
            <a:ext cx="4182687" cy="58477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 algn="ctr"/>
            <a:r>
              <a:rPr 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FACULTY OF MATHEMATICS AND COMPUTER SCIENCE</a:t>
            </a:r>
            <a:br>
              <a:rPr 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</a:br>
            <a:r>
              <a:rPr 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BABEȘ-BOLYAI UNIVERSITY</a:t>
            </a:r>
          </a:p>
        </p:txBody>
      </p:sp>
    </p:spTree>
    <p:extLst>
      <p:ext uri="{BB962C8B-B14F-4D97-AF65-F5344CB8AC3E}">
        <p14:creationId xmlns:p14="http://schemas.microsoft.com/office/powerpoint/2010/main" val="846535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Titlu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96895" y="2678442"/>
            <a:ext cx="3927642" cy="354430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 b="0" baseline="0">
                <a:solidFill>
                  <a:schemeClr val="tx1"/>
                </a:soli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o-RO" dirty="0"/>
              <a:t>Author</a:t>
            </a:r>
            <a:endParaRPr lang="en-US" dirty="0"/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524537" y="636956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rgbClr val="00417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596896" y="3429000"/>
            <a:ext cx="3950208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5834" y="5488694"/>
            <a:ext cx="1234440" cy="1234440"/>
          </a:xfrm>
          <a:prstGeom prst="rect">
            <a:avLst/>
          </a:prstGeom>
        </p:spPr>
      </p:pic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201168" y="1369306"/>
            <a:ext cx="8741664" cy="916185"/>
          </a:xfrm>
          <a:prstGeom prst="rect">
            <a:avLst/>
          </a:prstGeom>
          <a:effectLst/>
        </p:spPr>
        <p:txBody>
          <a:bodyPr wrap="none" anchor="t">
            <a:normAutofit/>
          </a:bodyPr>
          <a:lstStyle>
            <a:lvl1pPr algn="ctr">
              <a:defRPr sz="5400" b="0" spc="-225" baseline="0">
                <a:solidFill>
                  <a:schemeClr val="accent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o-RO" dirty="0"/>
              <a:t>Title of the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143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si Continut">
    <p:bg>
      <p:bgPr>
        <a:blipFill dpi="0" rotWithShape="1">
          <a:blip r:embed="rId2">
            <a:alphaModFix amt="9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92423" y="876854"/>
            <a:ext cx="8737394" cy="7693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417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421" y="1825625"/>
            <a:ext cx="8737395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14374"/>
                </a:solidFill>
              </a:defRPr>
            </a:lvl1pPr>
            <a:lvl2pPr>
              <a:defRPr>
                <a:solidFill>
                  <a:srgbClr val="114374"/>
                </a:solidFill>
              </a:defRPr>
            </a:lvl2pPr>
            <a:lvl3pPr>
              <a:defRPr>
                <a:solidFill>
                  <a:srgbClr val="114374"/>
                </a:solidFill>
              </a:defRPr>
            </a:lvl3pPr>
            <a:lvl4pPr>
              <a:defRPr>
                <a:solidFill>
                  <a:srgbClr val="114374"/>
                </a:solidFill>
              </a:defRPr>
            </a:lvl4pPr>
            <a:lvl5pPr>
              <a:defRPr>
                <a:solidFill>
                  <a:srgbClr val="114374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2422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14374"/>
                </a:solidFill>
              </a:defRPr>
            </a:lvl1pPr>
          </a:lstStyle>
          <a:p>
            <a:fld id="{23E9C8A1-DF9D-411C-8C5F-FC9619BF422F}" type="datetime1">
              <a:rPr lang="en-US" smtClean="0"/>
              <a:t>3/31/2025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416" y="6361329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14374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ro-RO" sz="1800" kern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 University</a:t>
            </a:r>
            <a:endParaRPr lang="en-US" sz="1600" kern="1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7240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inut paralel simpl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423" y="876854"/>
            <a:ext cx="8737394" cy="7693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422" y="1825625"/>
            <a:ext cx="4233672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96145" y="1825625"/>
            <a:ext cx="4233672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2422" y="6362236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FDA29EC-E924-41A3-B5BE-5D0670F22716}" type="datetime1">
              <a:rPr lang="en-US" smtClean="0"/>
              <a:t>3/31/2025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2417" y="635113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260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t paralel complex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422" y="1747044"/>
            <a:ext cx="4233672" cy="823912"/>
          </a:xfrm>
          <a:prstGeom prst="rect">
            <a:avLst/>
          </a:prstGeom>
          <a:solidFill>
            <a:srgbClr val="004174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422" y="2570956"/>
            <a:ext cx="4233672" cy="3684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96144" y="1747044"/>
            <a:ext cx="4233672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>
              <a:buNone/>
              <a:defRPr lang="en-US" sz="2000" b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96144" y="2570956"/>
            <a:ext cx="4233672" cy="3684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92422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AADCF-EB19-455B-BD58-E7E620490F64}" type="datetime1">
              <a:rPr lang="en-US" smtClean="0"/>
              <a:t>3/31/2025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72416" y="6361329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92421" y="876854"/>
            <a:ext cx="8741664" cy="7693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8396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423" y="876854"/>
            <a:ext cx="8737394" cy="7693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92422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2F68D6A-48B6-4CD5-A684-04AAD272DA69}" type="datetime1">
              <a:rPr lang="en-US" smtClean="0"/>
              <a:t>3/31/2025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72416" y="6361329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616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lide G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92422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45CEDF-6B39-4773-9E6A-C6BA65DB4B8E}" type="datetime1">
              <a:rPr lang="en-US" smtClean="0"/>
              <a:t>3/31/2025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72416" y="6361329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9186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u si Continut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2422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359FE91-8333-4547-8501-BA7A2E28790A}" type="datetime1">
              <a:rPr lang="en-US" smtClean="0"/>
              <a:t>3/31/2025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2416" y="6361329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3636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si Imagine panoramic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745" y="4731365"/>
            <a:ext cx="8741664" cy="819355"/>
          </a:xfrm>
          <a:prstGeom prst="rect">
            <a:avLst/>
          </a:prstGeom>
        </p:spPr>
        <p:txBody>
          <a:bodyPr anchor="b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2422" y="997777"/>
            <a:ext cx="8741664" cy="374611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7744" y="5550720"/>
            <a:ext cx="8741664" cy="682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2422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796918D-AF50-4378-9F46-10F8D870345E}" type="datetime1">
              <a:rPr lang="en-US" smtClean="0"/>
              <a:t>3/31/2025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2416" y="6361329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3421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7EFBFF5B-2B38-813E-03A7-EC6CBA05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9612AD-5D56-7078-485E-B8F594E22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DF301CC-6C7D-6205-9003-8FD7693FC7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BE168A-03DA-4EAE-8BD0-E85B36BADE37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6A70483-5C13-6D6B-1BD4-32788C1691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55B6F49-4918-0760-C363-392DB52978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AC0A4E-6D81-4ABA-B67B-49A403CF3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6029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1" r:id="rId1"/>
    <p:sldLayoutId id="2147483739" r:id="rId2"/>
    <p:sldLayoutId id="2147483740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8" r:id="rId9"/>
    <p:sldLayoutId id="2147483751" r:id="rId10"/>
    <p:sldLayoutId id="2147483752" r:id="rId11"/>
    <p:sldLayoutId id="2147483753" r:id="rId12"/>
    <p:sldLayoutId id="2147483755" r:id="rId13"/>
  </p:sldLayoutIdLst>
  <p:hf hdr="0" ftr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3600" b="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2293762" y="4421884"/>
            <a:ext cx="5954066" cy="1194650"/>
          </a:xfrm>
        </p:spPr>
        <p:txBody>
          <a:bodyPr/>
          <a:lstStyle/>
          <a:p>
            <a:r>
              <a:rPr lang="en-US" dirty="0"/>
              <a:t>   </a:t>
            </a:r>
            <a:r>
              <a:rPr lang="en-US"/>
              <a:t>Unix utilities </a:t>
            </a:r>
            <a:r>
              <a:rPr lang="en-US" dirty="0"/>
              <a:t>– Lab. 6</a:t>
            </a:r>
          </a:p>
        </p:txBody>
      </p:sp>
      <p:sp>
        <p:nvSpPr>
          <p:cNvPr id="8" name="Subtitle 7"/>
          <p:cNvSpPr>
            <a:spLocks noGrp="1"/>
          </p:cNvSpPr>
          <p:nvPr>
            <p:ph type="subTitle" idx="4294967295"/>
          </p:nvPr>
        </p:nvSpPr>
        <p:spPr>
          <a:xfrm>
            <a:off x="2408062" y="2328337"/>
            <a:ext cx="5725466" cy="638097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 dirty="0"/>
              <a:t>Faculty of Mathematics and Computer Science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7086600" y="6351588"/>
            <a:ext cx="2057400" cy="365125"/>
          </a:xfrm>
          <a:prstGeom prst="rect">
            <a:avLst/>
          </a:prstGeom>
        </p:spPr>
        <p:txBody>
          <a:bodyPr/>
          <a:lstStyle/>
          <a:p>
            <a:fld id="{F15DF4B7-D390-4743-BC4A-39E252620E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27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F6328-9D79-4151-963A-3A60F5DD5E69}" type="datetime1">
              <a:rPr lang="en-US" smtClean="0"/>
              <a:t>3/31/2025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ACAA2B9C-0ACF-408B-796C-B20E2B0473C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Similarities between sed and awk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63D483-2C84-3914-FF2A-4762AD9B9EEA}"/>
              </a:ext>
            </a:extLst>
          </p:cNvPr>
          <p:cNvSpPr txBox="1"/>
          <p:nvPr/>
        </p:nvSpPr>
        <p:spPr>
          <a:xfrm>
            <a:off x="192422" y="1035200"/>
            <a:ext cx="8737394" cy="4189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They are invoked using similar syntax: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/>
          </a:p>
          <a:p>
            <a:pPr lvl="2">
              <a:lnSpc>
                <a:spcPct val="150000"/>
              </a:lnSpc>
            </a:pPr>
            <a:r>
              <a:rPr lang="en-US" sz="2000" dirty="0"/>
              <a:t>	-</a:t>
            </a:r>
            <a:r>
              <a:rPr lang="en-US" sz="2000" b="1" dirty="0"/>
              <a:t> $ sed </a:t>
            </a:r>
            <a:r>
              <a:rPr lang="en-US" sz="2000" dirty="0"/>
              <a:t>‘instructions’ 	/foo/bar</a:t>
            </a:r>
          </a:p>
          <a:p>
            <a:pPr lvl="2">
              <a:lnSpc>
                <a:spcPct val="150000"/>
              </a:lnSpc>
            </a:pPr>
            <a:r>
              <a:rPr lang="en-US" sz="2000" dirty="0"/>
              <a:t>	- </a:t>
            </a:r>
            <a:r>
              <a:rPr lang="en-US" sz="2000" b="1" dirty="0"/>
              <a:t>$ awk </a:t>
            </a:r>
            <a:r>
              <a:rPr lang="en-US" sz="2000" dirty="0"/>
              <a:t>‘instructions’ 	/foo/bar</a:t>
            </a:r>
          </a:p>
          <a:p>
            <a:pPr lvl="2">
              <a:lnSpc>
                <a:spcPct val="150000"/>
              </a:lnSpc>
            </a:pPr>
            <a:endParaRPr lang="en-US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They are both stream-oriented, reading input from text files one line at a time and directing the result to standard output;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They use regular expressions for pattern matching;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They allow the user to specify instructions in script;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2185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6E1BDF6C-8C28-18E9-18B6-21BC6666954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00181"/>
            <a:ext cx="1810846" cy="2414461"/>
          </a:xfrm>
          <a:prstGeom prst="rect">
            <a:avLst/>
          </a:prstGeom>
        </p:spPr>
      </p:pic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538BD052-5F1E-6C4A-5294-D446D80E754F}"/>
              </a:ext>
            </a:extLst>
          </p:cNvPr>
          <p:cNvSpPr txBox="1">
            <a:spLocks/>
          </p:cNvSpPr>
          <p:nvPr/>
        </p:nvSpPr>
        <p:spPr>
          <a:xfrm>
            <a:off x="0" y="-3387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Key Differences of grep, sed and awk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2088F96-2F26-D647-3EBF-4B92265C3F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0379676"/>
              </p:ext>
            </p:extLst>
          </p:nvPr>
        </p:nvGraphicFramePr>
        <p:xfrm>
          <a:off x="1787159" y="1141580"/>
          <a:ext cx="7165516" cy="21348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6984">
                  <a:extLst>
                    <a:ext uri="{9D8B030D-6E8A-4147-A177-3AD203B41FA5}">
                      <a16:colId xmlns:a16="http://schemas.microsoft.com/office/drawing/2014/main" val="1044609156"/>
                    </a:ext>
                  </a:extLst>
                </a:gridCol>
                <a:gridCol w="2885774">
                  <a:extLst>
                    <a:ext uri="{9D8B030D-6E8A-4147-A177-3AD203B41FA5}">
                      <a16:colId xmlns:a16="http://schemas.microsoft.com/office/drawing/2014/main" val="4223705612"/>
                    </a:ext>
                  </a:extLst>
                </a:gridCol>
                <a:gridCol w="1791379">
                  <a:extLst>
                    <a:ext uri="{9D8B030D-6E8A-4147-A177-3AD203B41FA5}">
                      <a16:colId xmlns:a16="http://schemas.microsoft.com/office/drawing/2014/main" val="271594358"/>
                    </a:ext>
                  </a:extLst>
                </a:gridCol>
                <a:gridCol w="1791379">
                  <a:extLst>
                    <a:ext uri="{9D8B030D-6E8A-4147-A177-3AD203B41FA5}">
                      <a16:colId xmlns:a16="http://schemas.microsoft.com/office/drawing/2014/main" val="804579259"/>
                    </a:ext>
                  </a:extLst>
                </a:gridCol>
              </a:tblGrid>
              <a:tr h="329932">
                <a:tc>
                  <a:txBody>
                    <a:bodyPr/>
                    <a:lstStyle/>
                    <a:p>
                      <a:r>
                        <a:rPr lang="en-US" sz="1200"/>
                        <a:t>Tool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Main Use Case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Strength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Limitation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62320569"/>
                  </a:ext>
                </a:extLst>
              </a:tr>
              <a:tr h="491001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grep</a:t>
                      </a:r>
                      <a:endParaRPr lang="en-US" sz="1200" b="1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Efficient for searching text and matching patterns</a:t>
                      </a:r>
                      <a:endParaRPr lang="en-US" sz="12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Best for finding lines or patterns in text files</a:t>
                      </a:r>
                      <a:endParaRPr lang="en-US" sz="12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No editing or column processing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4282114"/>
                  </a:ext>
                </a:extLst>
              </a:tr>
              <a:tr h="491001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sed</a:t>
                      </a:r>
                      <a:endParaRPr lang="en-US" sz="1200" b="1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Best for find-and-replace tasks and line-based text processing</a:t>
                      </a:r>
                      <a:endParaRPr lang="en-US" sz="12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Line-by-line transformations</a:t>
                      </a:r>
                      <a:endParaRPr lang="en-US" sz="12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Limited to basic edits, no logic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5534219"/>
                  </a:ext>
                </a:extLst>
              </a:tr>
              <a:tr h="491001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awk</a:t>
                      </a:r>
                      <a:endParaRPr lang="en-US" sz="1200" b="1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Text processing and reporting tool with programming capabilities</a:t>
                      </a:r>
                      <a:endParaRPr lang="en-US" sz="12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Best for complex text processing, field manipulation, and generating reports</a:t>
                      </a:r>
                      <a:endParaRPr lang="en-US" sz="12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More complex syntax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3634310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19471DA-B8F5-D7F2-2986-89E6B5221AFF}"/>
              </a:ext>
            </a:extLst>
          </p:cNvPr>
          <p:cNvSpPr txBox="1"/>
          <p:nvPr/>
        </p:nvSpPr>
        <p:spPr>
          <a:xfrm>
            <a:off x="311641" y="3736352"/>
            <a:ext cx="8641034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grep</a:t>
            </a:r>
            <a:r>
              <a:rPr lang="en-US" dirty="0"/>
              <a:t>: </a:t>
            </a:r>
            <a:r>
              <a:rPr lang="en-US" sz="1600" dirty="0"/>
              <a:t>Think of it as a search tool like </a:t>
            </a:r>
            <a:r>
              <a:rPr lang="en-US" sz="1600" b="1" dirty="0"/>
              <a:t>Ctrl+F</a:t>
            </a:r>
            <a:r>
              <a:rPr lang="en-US" sz="1600" dirty="0"/>
              <a:t> in a text editor. Use when you only need to filter or count lines based on patterns.</a:t>
            </a:r>
          </a:p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A2FED2-C9AD-A538-E6E8-06A70A0086BA}"/>
              </a:ext>
            </a:extLst>
          </p:cNvPr>
          <p:cNvSpPr txBox="1"/>
          <p:nvPr/>
        </p:nvSpPr>
        <p:spPr>
          <a:xfrm>
            <a:off x="311641" y="4415009"/>
            <a:ext cx="8520718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sed</a:t>
            </a:r>
            <a:r>
              <a:rPr lang="en-US" dirty="0"/>
              <a:t>: </a:t>
            </a:r>
            <a:r>
              <a:rPr lang="en-US" sz="1600" dirty="0"/>
              <a:t>Imagine it as a find-and-replace tool with superpowers. Stream editor for basic text transformations. Use for quick text editing or simple substitution tasks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3EB25A0-8E83-D4A2-7740-807D0620A1ED}"/>
              </a:ext>
            </a:extLst>
          </p:cNvPr>
          <p:cNvSpPr txBox="1"/>
          <p:nvPr/>
        </p:nvSpPr>
        <p:spPr>
          <a:xfrm>
            <a:off x="311640" y="5084939"/>
            <a:ext cx="8832359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awk</a:t>
            </a:r>
            <a:r>
              <a:rPr lang="en-US" dirty="0"/>
              <a:t>: </a:t>
            </a:r>
            <a:r>
              <a:rPr lang="en-US" sz="1600" dirty="0"/>
              <a:t>Picture it as a mini spreadsheet processor for text files. Use when data extraction, calculation, or formatting is needed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18CA00-B63C-83AE-151C-B47288DAC195}"/>
              </a:ext>
            </a:extLst>
          </p:cNvPr>
          <p:cNvSpPr txBox="1"/>
          <p:nvPr/>
        </p:nvSpPr>
        <p:spPr>
          <a:xfrm>
            <a:off x="-68858" y="3742660"/>
            <a:ext cx="7609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+mj-lt"/>
              </a:rPr>
              <a:t>🔍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42E571-77DD-86EC-68F0-70B887DA39A1}"/>
              </a:ext>
            </a:extLst>
          </p:cNvPr>
          <p:cNvSpPr txBox="1"/>
          <p:nvPr/>
        </p:nvSpPr>
        <p:spPr>
          <a:xfrm>
            <a:off x="-75730" y="4383361"/>
            <a:ext cx="607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+mj-lt"/>
              </a:rPr>
              <a:t>📝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D0F43A-FB9A-54BE-B1AB-79F949969568}"/>
              </a:ext>
            </a:extLst>
          </p:cNvPr>
          <p:cNvSpPr txBox="1"/>
          <p:nvPr/>
        </p:nvSpPr>
        <p:spPr>
          <a:xfrm>
            <a:off x="-64878" y="5062210"/>
            <a:ext cx="607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+mj-lt"/>
              </a:rPr>
              <a:t>📊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19EBB7-9DB1-0F36-5674-A071D55ACE0C}"/>
              </a:ext>
            </a:extLst>
          </p:cNvPr>
          <p:cNvSpPr txBox="1"/>
          <p:nvPr/>
        </p:nvSpPr>
        <p:spPr>
          <a:xfrm>
            <a:off x="311640" y="5783047"/>
            <a:ext cx="88323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Key Takeaway: </a:t>
            </a:r>
            <a:r>
              <a:rPr lang="en-US" dirty="0"/>
              <a:t>U</a:t>
            </a:r>
            <a:r>
              <a:rPr lang="en-US" sz="1800" dirty="0"/>
              <a:t>se </a:t>
            </a:r>
            <a:r>
              <a:rPr lang="en-US" sz="1800" b="1" dirty="0"/>
              <a:t>grep</a:t>
            </a:r>
            <a:r>
              <a:rPr lang="en-US" sz="1800" dirty="0"/>
              <a:t> for fast searches, </a:t>
            </a:r>
            <a:r>
              <a:rPr lang="en-US" sz="1800" b="1" dirty="0"/>
              <a:t>sed</a:t>
            </a:r>
            <a:r>
              <a:rPr lang="en-US" sz="1800" dirty="0"/>
              <a:t> for quick edits and </a:t>
            </a:r>
            <a:r>
              <a:rPr lang="en-US" sz="1800" b="1" dirty="0"/>
              <a:t>awk</a:t>
            </a:r>
            <a:r>
              <a:rPr lang="en-US" sz="1800" dirty="0"/>
              <a:t> for advanced processing and reporting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2A2E73-CC4F-9256-7F5B-EBD4C0C12918}"/>
              </a:ext>
            </a:extLst>
          </p:cNvPr>
          <p:cNvSpPr txBox="1"/>
          <p:nvPr/>
        </p:nvSpPr>
        <p:spPr>
          <a:xfrm>
            <a:off x="-72188" y="5783047"/>
            <a:ext cx="4644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+mj-lt"/>
              </a:rPr>
              <a:t>💡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526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538BD052-5F1E-6C4A-5294-D446D80E754F}"/>
              </a:ext>
            </a:extLst>
          </p:cNvPr>
          <p:cNvSpPr txBox="1">
            <a:spLocks/>
          </p:cNvSpPr>
          <p:nvPr/>
        </p:nvSpPr>
        <p:spPr>
          <a:xfrm>
            <a:off x="0" y="-3387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Practice 25 minutes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D878C5-2217-EDF4-675F-413AB8568051}"/>
              </a:ext>
            </a:extLst>
          </p:cNvPr>
          <p:cNvSpPr txBox="1"/>
          <p:nvPr/>
        </p:nvSpPr>
        <p:spPr>
          <a:xfrm>
            <a:off x="192422" y="977037"/>
            <a:ext cx="873739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Lato (Body)"/>
              </a:rPr>
              <a:t>1. Write a script that reads filenames and checks for each file: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Lato (Body)"/>
              </a:rPr>
              <a:t>How many words are in the first line?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Lato (Body)"/>
              </a:rPr>
              <a:t>The total file size.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Lato (Body)"/>
              </a:rPr>
              <a:t>Perform all required validations on the input data.</a:t>
            </a: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D50ED2ED-1D0E-6A3C-80B6-E44DD99322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0960" y="1177091"/>
            <a:ext cx="19690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Hint: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Use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grep, wc, head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5181EC-49A9-910B-5D31-6DDCC2576059}"/>
              </a:ext>
            </a:extLst>
          </p:cNvPr>
          <p:cNvSpPr txBox="1"/>
          <p:nvPr/>
        </p:nvSpPr>
        <p:spPr>
          <a:xfrm>
            <a:off x="214184" y="1901148"/>
            <a:ext cx="873739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Lato (Body)"/>
              </a:rPr>
              <a:t>2. </a:t>
            </a:r>
            <a:r>
              <a:rPr lang="en-US" sz="1400" dirty="0"/>
              <a:t>Write a script that checks for each command-line argument:</a:t>
            </a:r>
            <a:endParaRPr lang="en-US" sz="1400" dirty="0">
              <a:latin typeface="Lato (Body)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How many words are in the first line of the file?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Lato (Body)"/>
              </a:rPr>
              <a:t>The total file size.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Lato (Body)"/>
              </a:rPr>
              <a:t>Perform all required validations on the input data.</a:t>
            </a: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B987E272-CC40-BF54-F18F-0137524DA3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0959" y="2244168"/>
            <a:ext cx="19690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Hint: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Use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grep, wc, head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C71EAA-5B05-29C5-91FF-2F4E80B00824}"/>
              </a:ext>
            </a:extLst>
          </p:cNvPr>
          <p:cNvSpPr txBox="1"/>
          <p:nvPr/>
        </p:nvSpPr>
        <p:spPr>
          <a:xfrm>
            <a:off x="192422" y="2834191"/>
            <a:ext cx="873739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Lato (Body)"/>
              </a:rPr>
              <a:t>3. </a:t>
            </a:r>
            <a:r>
              <a:rPr lang="en-US" sz="1400" dirty="0"/>
              <a:t>Write a script that receives a natural number </a:t>
            </a:r>
            <a:r>
              <a:rPr lang="en-US" sz="1400" b="1" dirty="0"/>
              <a:t>N</a:t>
            </a:r>
            <a:r>
              <a:rPr lang="en-US" sz="1400" dirty="0"/>
              <a:t> and generates </a:t>
            </a:r>
            <a:r>
              <a:rPr lang="en-US" sz="1400" b="1" dirty="0"/>
              <a:t>N</a:t>
            </a:r>
            <a:r>
              <a:rPr lang="en-US" sz="1400" dirty="0"/>
              <a:t> text files: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Each file should be named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file_X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where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X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= {1,2,…,N}.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Lato (Body)"/>
              </a:rPr>
              <a:t>Each file should contain lines X to X+5 from /etc/passwd</a:t>
            </a:r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877A295D-D1D4-E5BC-19BF-799964C0A0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0959" y="2952053"/>
            <a:ext cx="2035557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Hint: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Use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touch, sed, awk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D0F885-EA9C-452B-175E-1DF819FE1012}"/>
              </a:ext>
            </a:extLst>
          </p:cNvPr>
          <p:cNvSpPr txBox="1"/>
          <p:nvPr/>
        </p:nvSpPr>
        <p:spPr>
          <a:xfrm>
            <a:off x="192422" y="3545380"/>
            <a:ext cx="87373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Lato (Body)"/>
              </a:rPr>
              <a:t>4. </a:t>
            </a:r>
            <a:r>
              <a:rPr lang="en-US" sz="1400" dirty="0"/>
              <a:t>Write a script that calculates:</a:t>
            </a:r>
            <a:endParaRPr lang="en-US" sz="1400" dirty="0">
              <a:latin typeface="Lato (Body)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The </a:t>
            </a:r>
            <a:r>
              <a:rPr lang="en-US" sz="1400" b="1" dirty="0"/>
              <a:t>average</a:t>
            </a:r>
            <a:r>
              <a:rPr lang="en-US" sz="1400" dirty="0"/>
              <a:t> of all process IDs (</a:t>
            </a:r>
            <a:r>
              <a:rPr lang="en-US" sz="1400" b="1" dirty="0"/>
              <a:t>PIDs</a:t>
            </a:r>
            <a:r>
              <a:rPr lang="en-US" sz="1400" dirty="0"/>
              <a:t>) per user</a:t>
            </a:r>
          </a:p>
        </p:txBody>
      </p:sp>
      <p:sp>
        <p:nvSpPr>
          <p:cNvPr id="22" name="Rectangle 1">
            <a:extLst>
              <a:ext uri="{FF2B5EF4-FFF2-40B4-BE49-F238E27FC236}">
                <a16:creationId xmlns:a16="http://schemas.microsoft.com/office/drawing/2014/main" id="{74BCD5A2-73D6-56F9-4A7F-FCF5C4A237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0959" y="3758302"/>
            <a:ext cx="145745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Hint: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Use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ps, awk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7FE15FB-8148-15E6-EF3D-00C5A2B726C9}"/>
              </a:ext>
            </a:extLst>
          </p:cNvPr>
          <p:cNvSpPr txBox="1"/>
          <p:nvPr/>
        </p:nvSpPr>
        <p:spPr>
          <a:xfrm>
            <a:off x="214184" y="4069357"/>
            <a:ext cx="873739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Lato (Body)"/>
              </a:rPr>
              <a:t>5. </a:t>
            </a:r>
            <a:r>
              <a:rPr lang="en-US" sz="1400" b="0" i="0" u="none" strike="noStrike" baseline="0" dirty="0">
                <a:solidFill>
                  <a:srgbClr val="114374"/>
                </a:solidFill>
              </a:rPr>
              <a:t>Write a shell script that for each command line parameter will do</a:t>
            </a:r>
            <a:r>
              <a:rPr lang="en-US" sz="1400" dirty="0">
                <a:solidFill>
                  <a:srgbClr val="114374"/>
                </a:solidFill>
              </a:rPr>
              <a:t>:</a:t>
            </a:r>
            <a:endParaRPr lang="en-US" sz="1400" dirty="0">
              <a:solidFill>
                <a:srgbClr val="114374"/>
              </a:solidFill>
              <a:latin typeface="Lato (Body)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If it’s a </a:t>
            </a:r>
            <a:r>
              <a:rPr lang="en-US" sz="1400" b="1" dirty="0"/>
              <a:t>file</a:t>
            </a:r>
            <a:r>
              <a:rPr lang="en-US" sz="1400" dirty="0"/>
              <a:t>, print: 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US" sz="1400" dirty="0"/>
              <a:t>The </a:t>
            </a:r>
            <a:r>
              <a:rPr lang="en-US" sz="1400" b="1" dirty="0"/>
              <a:t>name</a:t>
            </a:r>
            <a:r>
              <a:rPr lang="en-US" sz="1400" dirty="0"/>
              <a:t>, </a:t>
            </a:r>
            <a:r>
              <a:rPr lang="en-US" sz="1400" b="1" dirty="0"/>
              <a:t>number of characters</a:t>
            </a:r>
            <a:r>
              <a:rPr lang="en-US" sz="1400" dirty="0"/>
              <a:t>, and </a:t>
            </a:r>
            <a:r>
              <a:rPr lang="en-US" sz="1400" b="1" dirty="0"/>
              <a:t>number of lines</a:t>
            </a:r>
            <a:r>
              <a:rPr lang="en-US" sz="1400" dirty="0"/>
              <a:t>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5D317D9-9A3D-67A4-FAC2-92A059F26C6F}"/>
              </a:ext>
            </a:extLst>
          </p:cNvPr>
          <p:cNvSpPr txBox="1"/>
          <p:nvPr/>
        </p:nvSpPr>
        <p:spPr>
          <a:xfrm>
            <a:off x="192422" y="4786957"/>
            <a:ext cx="46329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If it’s a </a:t>
            </a:r>
            <a:r>
              <a:rPr lang="en-US" sz="1400" b="1" dirty="0"/>
              <a:t>directory</a:t>
            </a:r>
            <a:r>
              <a:rPr lang="en-US" sz="1400" dirty="0"/>
              <a:t>, print: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1746C70-B996-9F6A-349E-6150C6DEED0B}"/>
              </a:ext>
            </a:extLst>
          </p:cNvPr>
          <p:cNvSpPr txBox="1"/>
          <p:nvPr/>
        </p:nvSpPr>
        <p:spPr>
          <a:xfrm>
            <a:off x="294640" y="4986405"/>
            <a:ext cx="46329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00150" lvl="2" indent="-285750">
              <a:buFont typeface="Wingdings" panose="05000000000000000000" pitchFamily="2" charset="2"/>
              <a:buChar char="§"/>
            </a:pPr>
            <a:r>
              <a:rPr lang="en-US" sz="1400" dirty="0"/>
              <a:t>The </a:t>
            </a:r>
            <a:r>
              <a:rPr lang="en-US" sz="1400" b="1" dirty="0"/>
              <a:t>name</a:t>
            </a:r>
            <a:r>
              <a:rPr lang="en-US" sz="1400" dirty="0"/>
              <a:t> and </a:t>
            </a:r>
            <a:r>
              <a:rPr lang="en-US" sz="1400" b="1" dirty="0"/>
              <a:t>how many files</a:t>
            </a:r>
            <a:r>
              <a:rPr lang="en-US" sz="1400" dirty="0"/>
              <a:t> it contains (including subdirectories).</a:t>
            </a:r>
          </a:p>
        </p:txBody>
      </p:sp>
      <p:sp>
        <p:nvSpPr>
          <p:cNvPr id="28" name="Rectangle 1">
            <a:extLst>
              <a:ext uri="{FF2B5EF4-FFF2-40B4-BE49-F238E27FC236}">
                <a16:creationId xmlns:a16="http://schemas.microsoft.com/office/drawing/2014/main" id="{E4DB7310-8ABB-7183-C17E-FD52A4AE8A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0959" y="4438689"/>
            <a:ext cx="222208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Hint: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Use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test, wc, awk, find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43B1565-D038-3CC1-608F-0F540346F615}"/>
              </a:ext>
            </a:extLst>
          </p:cNvPr>
          <p:cNvSpPr txBox="1"/>
          <p:nvPr/>
        </p:nvSpPr>
        <p:spPr>
          <a:xfrm>
            <a:off x="214184" y="5446353"/>
            <a:ext cx="611631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6. Write a script that receives </a:t>
            </a:r>
            <a:r>
              <a:rPr lang="en-US" sz="1400" b="1" dirty="0"/>
              <a:t>triplets of arguments</a:t>
            </a:r>
            <a:r>
              <a:rPr lang="en-US" sz="1400" dirty="0"/>
              <a:t> (filename, word, number) and: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Validates input;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Prints all lines in the file where the word appears exactly k times;</a:t>
            </a:r>
          </a:p>
        </p:txBody>
      </p:sp>
      <p:sp>
        <p:nvSpPr>
          <p:cNvPr id="31" name="Rectangle 1">
            <a:extLst>
              <a:ext uri="{FF2B5EF4-FFF2-40B4-BE49-F238E27FC236}">
                <a16:creationId xmlns:a16="http://schemas.microsoft.com/office/drawing/2014/main" id="{155D77A6-D458-4953-75A4-4D4531EAA1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0959" y="5588352"/>
            <a:ext cx="1619098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Hint: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Use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shift, awk </a:t>
            </a:r>
          </a:p>
        </p:txBody>
      </p:sp>
    </p:spTree>
    <p:extLst>
      <p:ext uri="{BB962C8B-B14F-4D97-AF65-F5344CB8AC3E}">
        <p14:creationId xmlns:p14="http://schemas.microsoft.com/office/powerpoint/2010/main" val="1057951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538BD052-5F1E-6C4A-5294-D446D80E754F}"/>
              </a:ext>
            </a:extLst>
          </p:cNvPr>
          <p:cNvSpPr txBox="1">
            <a:spLocks/>
          </p:cNvSpPr>
          <p:nvPr/>
        </p:nvSpPr>
        <p:spPr>
          <a:xfrm>
            <a:off x="0" y="-3387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Practice 25 minutes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D878C5-2217-EDF4-675F-413AB8568051}"/>
              </a:ext>
            </a:extLst>
          </p:cNvPr>
          <p:cNvSpPr txBox="1"/>
          <p:nvPr/>
        </p:nvSpPr>
        <p:spPr>
          <a:xfrm>
            <a:off x="192422" y="977037"/>
            <a:ext cx="873739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Lato (Body)"/>
              </a:rPr>
              <a:t>7. </a:t>
            </a:r>
            <a:r>
              <a:rPr lang="en-US" sz="1400" b="0" i="0" u="none" strike="noStrike" baseline="0" dirty="0">
                <a:solidFill>
                  <a:srgbClr val="114374"/>
                </a:solidFill>
              </a:rPr>
              <a:t>Write a shell script that, for all the users in /etc/passwd</a:t>
            </a:r>
            <a:r>
              <a:rPr lang="en-US" sz="1400" dirty="0">
                <a:latin typeface="Lato (Body)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Create a file with their </a:t>
            </a:r>
            <a:r>
              <a:rPr lang="en-US" sz="1400" b="1" dirty="0"/>
              <a:t>username</a:t>
            </a:r>
            <a:r>
              <a:rPr lang="en-US" sz="1400" dirty="0"/>
              <a:t> as the filename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Store in it all the </a:t>
            </a:r>
            <a:r>
              <a:rPr lang="en-US" sz="1400" b="1" dirty="0"/>
              <a:t>IP addresses</a:t>
            </a:r>
            <a:r>
              <a:rPr lang="en-US" sz="1400" dirty="0"/>
              <a:t> from which that user has logged in</a:t>
            </a:r>
            <a:r>
              <a:rPr lang="en-US" sz="1400" dirty="0">
                <a:latin typeface="Lato (Body)"/>
              </a:rPr>
              <a:t>.</a:t>
            </a: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D50ED2ED-1D0E-6A3C-80B6-E44DD99322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0960" y="1177091"/>
            <a:ext cx="186275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Hint: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Use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last, awk, cut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5181EC-49A9-910B-5D31-6DDCC2576059}"/>
              </a:ext>
            </a:extLst>
          </p:cNvPr>
          <p:cNvSpPr txBox="1"/>
          <p:nvPr/>
        </p:nvSpPr>
        <p:spPr>
          <a:xfrm>
            <a:off x="192422" y="1904256"/>
            <a:ext cx="873739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Lato (Body)"/>
              </a:rPr>
              <a:t>8. </a:t>
            </a:r>
            <a:r>
              <a:rPr lang="en-US" sz="1400" dirty="0"/>
              <a:t>Write a script that:</a:t>
            </a:r>
            <a:endParaRPr lang="en-US" sz="1400" dirty="0">
              <a:latin typeface="Lato (Body)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Finds </a:t>
            </a:r>
            <a:r>
              <a:rPr lang="en-US" sz="1400" b="1" dirty="0"/>
              <a:t>all regular files</a:t>
            </a:r>
            <a:r>
              <a:rPr lang="en-US" sz="1400" dirty="0"/>
              <a:t> in the current folder with </a:t>
            </a:r>
            <a:r>
              <a:rPr lang="en-US" sz="1400" b="1" dirty="0"/>
              <a:t>write permissions for everyone</a:t>
            </a:r>
            <a:endParaRPr lang="en-US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Displays them</a:t>
            </a:r>
            <a:r>
              <a:rPr lang="en-US" sz="1400" dirty="0">
                <a:latin typeface="Lato (Body)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1" dirty="0"/>
              <a:t>Removes write permissions</a:t>
            </a:r>
            <a:r>
              <a:rPr lang="en-US" sz="1400" dirty="0"/>
              <a:t> for everyone</a:t>
            </a:r>
            <a:r>
              <a:rPr lang="en-US" sz="1400" dirty="0">
                <a:latin typeface="Lato (Body)"/>
              </a:rPr>
              <a:t>.</a:t>
            </a: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B987E272-CC40-BF54-F18F-0137524DA3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0959" y="2411546"/>
            <a:ext cx="212910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Hint: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Use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find, ls -l, chmod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C71EAA-5B05-29C5-91FF-2F4E80B00824}"/>
              </a:ext>
            </a:extLst>
          </p:cNvPr>
          <p:cNvSpPr txBox="1"/>
          <p:nvPr/>
        </p:nvSpPr>
        <p:spPr>
          <a:xfrm>
            <a:off x="192422" y="2951946"/>
            <a:ext cx="873739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Lato (Body)"/>
              </a:rPr>
              <a:t> 9. </a:t>
            </a:r>
            <a:r>
              <a:rPr lang="en-US" sz="1400" dirty="0"/>
              <a:t>Write a script that: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Every second</a:t>
            </a:r>
            <a:r>
              <a:rPr lang="en-US" sz="1400" dirty="0"/>
              <a:t>, displays the number of processes per user, sorted in </a:t>
            </a:r>
            <a:r>
              <a:rPr lang="en-US" sz="1400" b="1" dirty="0"/>
              <a:t>descending order;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If no arguments are given, show results for </a:t>
            </a:r>
            <a:r>
              <a:rPr lang="en-US" sz="1400" b="1" dirty="0"/>
              <a:t>all users.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If usernames are provided, validate them.</a:t>
            </a:r>
            <a:endParaRPr lang="en-US" sz="1400" dirty="0">
              <a:latin typeface="Lato (Body)"/>
            </a:endParaRPr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877A295D-D1D4-E5BC-19BF-799964C0A0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0959" y="3500596"/>
            <a:ext cx="229037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Hint: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Use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ps, sort, awk, sleep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7FE15FB-8148-15E6-EF3D-00C5A2B726C9}"/>
              </a:ext>
            </a:extLst>
          </p:cNvPr>
          <p:cNvSpPr txBox="1"/>
          <p:nvPr/>
        </p:nvSpPr>
        <p:spPr>
          <a:xfrm>
            <a:off x="192422" y="4049827"/>
            <a:ext cx="873739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Lato (Body)"/>
              </a:rPr>
              <a:t>10. </a:t>
            </a:r>
            <a:r>
              <a:rPr lang="en-US" sz="1400" b="0" i="0" u="none" strike="noStrike" baseline="0" dirty="0">
                <a:solidFill>
                  <a:srgbClr val="114374"/>
                </a:solidFill>
              </a:rPr>
              <a:t>Write a shell script that</a:t>
            </a:r>
            <a:r>
              <a:rPr lang="en-US" sz="1400" dirty="0">
                <a:solidFill>
                  <a:srgbClr val="114374"/>
                </a:solidFill>
              </a:rPr>
              <a:t>:</a:t>
            </a:r>
            <a:endParaRPr lang="en-US" sz="1400" dirty="0">
              <a:solidFill>
                <a:srgbClr val="114374"/>
              </a:solidFill>
              <a:latin typeface="Lato (Body)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Accepts </a:t>
            </a:r>
            <a:r>
              <a:rPr lang="en-US" sz="1400" b="1" dirty="0"/>
              <a:t>any number of words</a:t>
            </a:r>
            <a:r>
              <a:rPr lang="en-US" sz="1400" dirty="0"/>
              <a:t> as command-line arguments.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1" dirty="0"/>
              <a:t>Continuously reads filenames</a:t>
            </a:r>
            <a:r>
              <a:rPr lang="en-US" sz="1400" dirty="0"/>
              <a:t> from the keyboard.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Stops when </a:t>
            </a:r>
            <a:r>
              <a:rPr lang="en-US" sz="1400" b="1" dirty="0"/>
              <a:t>all words</a:t>
            </a:r>
            <a:r>
              <a:rPr lang="en-US" sz="1400" dirty="0"/>
              <a:t> have been found at least once across the files.</a:t>
            </a:r>
          </a:p>
        </p:txBody>
      </p:sp>
      <p:sp>
        <p:nvSpPr>
          <p:cNvPr id="28" name="Rectangle 1">
            <a:extLst>
              <a:ext uri="{FF2B5EF4-FFF2-40B4-BE49-F238E27FC236}">
                <a16:creationId xmlns:a16="http://schemas.microsoft.com/office/drawing/2014/main" id="{E4DB7310-8ABB-7183-C17E-FD52A4AE8A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0959" y="4317293"/>
            <a:ext cx="20882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Hint: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Use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grep, while, shift</a:t>
            </a:r>
          </a:p>
        </p:txBody>
      </p:sp>
    </p:spTree>
    <p:extLst>
      <p:ext uri="{BB962C8B-B14F-4D97-AF65-F5344CB8AC3E}">
        <p14:creationId xmlns:p14="http://schemas.microsoft.com/office/powerpoint/2010/main" val="3898934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0315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538BD052-5F1E-6C4A-5294-D446D80E754F}"/>
              </a:ext>
            </a:extLst>
          </p:cNvPr>
          <p:cNvSpPr txBox="1">
            <a:spLocks/>
          </p:cNvSpPr>
          <p:nvPr/>
        </p:nvSpPr>
        <p:spPr>
          <a:xfrm>
            <a:off x="0" y="-3387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Practice 10 minutes – grep, 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D878C5-2217-EDF4-675F-413AB8568051}"/>
              </a:ext>
            </a:extLst>
          </p:cNvPr>
          <p:cNvSpPr txBox="1"/>
          <p:nvPr/>
        </p:nvSpPr>
        <p:spPr>
          <a:xfrm>
            <a:off x="192422" y="1289269"/>
            <a:ext cx="585153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400" dirty="0"/>
              <a:t>Write a script that takes a file as a parameter and replaces all occurrences of the word </a:t>
            </a:r>
            <a:r>
              <a:rPr lang="en-US" sz="1400" b="1" dirty="0"/>
              <a:t>"student"</a:t>
            </a:r>
            <a:r>
              <a:rPr lang="en-US" sz="1400" dirty="0"/>
              <a:t> with </a:t>
            </a:r>
            <a:r>
              <a:rPr lang="en-US" sz="1400" b="1" dirty="0"/>
              <a:t>"participant"</a:t>
            </a:r>
            <a:r>
              <a:rPr lang="en-US" sz="1400" dirty="0"/>
              <a:t>.</a:t>
            </a:r>
          </a:p>
          <a:p>
            <a:r>
              <a:rPr lang="en-US" sz="1400" b="1" dirty="0">
                <a:latin typeface="Lato (Body)"/>
              </a:rPr>
              <a:t>	Example: </a:t>
            </a:r>
            <a:r>
              <a:rPr lang="en-US" sz="1400" dirty="0">
                <a:latin typeface="Lato (Body)"/>
              </a:rPr>
              <a:t>./replace_student.sh student.txt</a:t>
            </a:r>
          </a:p>
          <a:p>
            <a:pPr marL="342900" indent="-342900">
              <a:buFont typeface="+mj-lt"/>
              <a:buAutoNum type="arabicPeriod"/>
            </a:pPr>
            <a:endParaRPr lang="en-US" sz="1400" dirty="0"/>
          </a:p>
          <a:p>
            <a:pPr marL="342900" indent="-342900">
              <a:buFont typeface="+mj-lt"/>
              <a:buAutoNum type="arabicPeriod"/>
            </a:pPr>
            <a:endParaRPr lang="en-US" sz="1400" dirty="0"/>
          </a:p>
          <a:p>
            <a:r>
              <a:rPr lang="en-US" sz="1400" dirty="0"/>
              <a:t>2.    Write a script that takes a file as a parameter and counts the number of lines containing the word </a:t>
            </a:r>
            <a:r>
              <a:rPr lang="en-US" sz="1400" b="1" dirty="0"/>
              <a:t>"error"</a:t>
            </a:r>
            <a:r>
              <a:rPr lang="en-US" sz="1400" dirty="0"/>
              <a:t> (case insensitive).</a:t>
            </a:r>
          </a:p>
          <a:p>
            <a:pPr lvl="2"/>
            <a:r>
              <a:rPr lang="en-US" sz="1400" b="1" dirty="0">
                <a:latin typeface="Lato (Body)"/>
              </a:rPr>
              <a:t>Example: </a:t>
            </a:r>
            <a:r>
              <a:rPr lang="en-US" sz="1400" dirty="0">
                <a:latin typeface="Lato (Body)"/>
              </a:rPr>
              <a:t>./count_errors.sh log.txt</a:t>
            </a: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D50ED2ED-1D0E-6A3C-80B6-E44DD99322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1180" y="1328604"/>
            <a:ext cx="112082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Hint: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Use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sed</a:t>
            </a: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B987E272-CC40-BF54-F18F-0137524DA3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5044" y="2339768"/>
            <a:ext cx="255653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Hint: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Use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grep, with –i –c options</a:t>
            </a:r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877A295D-D1D4-E5BC-19BF-799964C0A0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5044" y="3350931"/>
            <a:ext cx="221727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Hint: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Use </a:t>
            </a:r>
            <a:r>
              <a:rPr lang="en-US" altLang="en-US" sz="1200" b="1" dirty="0">
                <a:solidFill>
                  <a:srgbClr val="114374"/>
                </a:solidFill>
              </a:rPr>
              <a:t>sed with –d option</a:t>
            </a:r>
            <a:endParaRPr kumimoji="0" lang="en-US" altLang="en-US" sz="1200" b="1" i="0" u="none" strike="noStrike" cap="none" normalizeH="0" baseline="0" dirty="0">
              <a:ln>
                <a:noFill/>
              </a:ln>
              <a:solidFill>
                <a:srgbClr val="114374"/>
              </a:solidFill>
              <a:effectLst/>
            </a:endParaRPr>
          </a:p>
        </p:txBody>
      </p:sp>
      <p:sp>
        <p:nvSpPr>
          <p:cNvPr id="22" name="Rectangle 1">
            <a:extLst>
              <a:ext uri="{FF2B5EF4-FFF2-40B4-BE49-F238E27FC236}">
                <a16:creationId xmlns:a16="http://schemas.microsoft.com/office/drawing/2014/main" id="{74BCD5A2-73D6-56F9-4A7F-FCF5C4A237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5045" y="4131261"/>
            <a:ext cx="255653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Hint: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Use </a:t>
            </a:r>
            <a:r>
              <a:rPr lang="en-US" altLang="en-US" sz="1200" b="1" dirty="0">
                <a:solidFill>
                  <a:srgbClr val="114374"/>
                </a:solidFill>
              </a:rPr>
              <a:t>grep with –B 2 –A 2 options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 </a:t>
            </a:r>
          </a:p>
        </p:txBody>
      </p:sp>
      <p:sp>
        <p:nvSpPr>
          <p:cNvPr id="31" name="Rectangle 1">
            <a:extLst>
              <a:ext uri="{FF2B5EF4-FFF2-40B4-BE49-F238E27FC236}">
                <a16:creationId xmlns:a16="http://schemas.microsoft.com/office/drawing/2014/main" id="{155D77A6-D458-4953-75A4-4D4531EAA1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5044" y="5206057"/>
            <a:ext cx="274895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Hint: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Combine </a:t>
            </a:r>
            <a:r>
              <a:rPr lang="en-US" altLang="en-US" sz="1200" b="1" dirty="0">
                <a:solidFill>
                  <a:srgbClr val="114374"/>
                </a:solidFill>
              </a:rPr>
              <a:t>grep </a:t>
            </a:r>
            <a:r>
              <a:rPr lang="en-US" altLang="en-US" sz="1200" dirty="0">
                <a:solidFill>
                  <a:srgbClr val="114374"/>
                </a:solidFill>
              </a:rPr>
              <a:t>with </a:t>
            </a:r>
            <a:r>
              <a:rPr lang="en-US" altLang="en-US" sz="1200" b="1" dirty="0">
                <a:solidFill>
                  <a:srgbClr val="114374"/>
                </a:solidFill>
              </a:rPr>
              <a:t>sort </a:t>
            </a:r>
            <a:r>
              <a:rPr lang="en-US" altLang="en-US" sz="1200" dirty="0">
                <a:solidFill>
                  <a:srgbClr val="114374"/>
                </a:solidFill>
              </a:rPr>
              <a:t>and </a:t>
            </a:r>
            <a:r>
              <a:rPr lang="en-US" altLang="en-US" sz="1200" b="1" dirty="0">
                <a:solidFill>
                  <a:srgbClr val="114374"/>
                </a:solidFill>
              </a:rPr>
              <a:t>uniq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7B7EBC-8415-AB09-410D-CC6B8ECC0088}"/>
              </a:ext>
            </a:extLst>
          </p:cNvPr>
          <p:cNvSpPr txBox="1"/>
          <p:nvPr/>
        </p:nvSpPr>
        <p:spPr>
          <a:xfrm>
            <a:off x="192422" y="3296121"/>
            <a:ext cx="566196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 startAt="3"/>
            </a:pPr>
            <a:r>
              <a:rPr lang="en-US" sz="1400" dirty="0"/>
              <a:t>Write a script that takes a file as a parameter and deletes all lines containing the word </a:t>
            </a:r>
            <a:r>
              <a:rPr lang="en-US" sz="1400" b="1" dirty="0"/>
              <a:t>"DEBUG"</a:t>
            </a:r>
            <a:r>
              <a:rPr lang="en-US" sz="1400" dirty="0"/>
              <a:t>.</a:t>
            </a:r>
          </a:p>
          <a:p>
            <a:r>
              <a:rPr lang="en-US" sz="1400" b="1" dirty="0">
                <a:latin typeface="Lato (Body)"/>
              </a:rPr>
              <a:t>	Example: </a:t>
            </a:r>
            <a:r>
              <a:rPr lang="en-US" sz="1400" dirty="0">
                <a:latin typeface="Lato (Body)"/>
              </a:rPr>
              <a:t>./remove_debug.sh log.txt</a:t>
            </a:r>
          </a:p>
          <a:p>
            <a:endParaRPr lang="en-US" sz="1400" dirty="0"/>
          </a:p>
          <a:p>
            <a:pPr marL="342900" indent="-342900">
              <a:buAutoNum type="arabicPeriod" startAt="4"/>
            </a:pPr>
            <a:r>
              <a:rPr lang="en-US" sz="1400" dirty="0"/>
              <a:t>Write a script that takes a file and a search pattern as parameters and displays 2 lines before and after each occurrence of the pattern.</a:t>
            </a:r>
          </a:p>
          <a:p>
            <a:r>
              <a:rPr lang="en-US" sz="1400" b="1" dirty="0">
                <a:latin typeface="Lato (Body)"/>
              </a:rPr>
              <a:t>	Example: </a:t>
            </a:r>
            <a:r>
              <a:rPr lang="en-US" sz="1400" dirty="0">
                <a:latin typeface="Lato (Body)"/>
              </a:rPr>
              <a:t>./context_search.sh content.txt “error”</a:t>
            </a:r>
          </a:p>
          <a:p>
            <a:endParaRPr lang="en-US" sz="1400" dirty="0">
              <a:latin typeface="Lato (Body)"/>
            </a:endParaRPr>
          </a:p>
          <a:p>
            <a:pPr marL="342900" indent="-342900">
              <a:buAutoNum type="arabicPeriod" startAt="5"/>
            </a:pPr>
            <a:r>
              <a:rPr lang="en-US" sz="1400" dirty="0"/>
              <a:t>Write a script that takes a file as a parameter and shows all the unique lines that contain the word </a:t>
            </a:r>
            <a:r>
              <a:rPr lang="en-US" sz="1400" b="1" dirty="0"/>
              <a:t>"success"</a:t>
            </a:r>
            <a:r>
              <a:rPr lang="en-US" sz="1400" dirty="0"/>
              <a:t>.</a:t>
            </a:r>
          </a:p>
          <a:p>
            <a:r>
              <a:rPr lang="en-US" sz="1400" dirty="0">
                <a:latin typeface="Lato (Body)"/>
              </a:rPr>
              <a:t>	</a:t>
            </a:r>
            <a:r>
              <a:rPr lang="en-US" sz="1400" b="1" dirty="0">
                <a:latin typeface="Lato (Body)"/>
              </a:rPr>
              <a:t>Example:</a:t>
            </a:r>
            <a:r>
              <a:rPr lang="en-US" sz="1400" dirty="0">
                <a:latin typeface="Lato (Body)"/>
              </a:rPr>
              <a:t> ./unique_success.sh results.txt</a:t>
            </a:r>
          </a:p>
        </p:txBody>
      </p:sp>
    </p:spTree>
    <p:extLst>
      <p:ext uri="{BB962C8B-B14F-4D97-AF65-F5344CB8AC3E}">
        <p14:creationId xmlns:p14="http://schemas.microsoft.com/office/powerpoint/2010/main" val="1752658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BF9AF6-5918-4115-0A7A-D1C702C002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012" y="1310804"/>
            <a:ext cx="8241804" cy="3839348"/>
          </a:xfrm>
          <a:prstGeom prst="rect">
            <a:avLst/>
          </a:prstGeom>
        </p:spPr>
      </p:pic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67BEA5C8-4EA8-E400-3046-37F21B76428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printf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AF6164-1FA7-EB3B-2066-E3BBBE438930}"/>
              </a:ext>
            </a:extLst>
          </p:cNvPr>
          <p:cNvSpPr txBox="1"/>
          <p:nvPr/>
        </p:nvSpPr>
        <p:spPr>
          <a:xfrm>
            <a:off x="1694127" y="5150152"/>
            <a:ext cx="6017313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the print command that took mankind to the moon.</a:t>
            </a:r>
          </a:p>
          <a:p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		..</a:t>
            </a:r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probably?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932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18416B-348E-A9AE-AA7F-F6A686628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6948CC4-05CB-5342-AE6E-69F483ECEA7D}"/>
              </a:ext>
            </a:extLst>
          </p:cNvPr>
          <p:cNvSpPr txBox="1">
            <a:spLocks/>
          </p:cNvSpPr>
          <p:nvPr/>
        </p:nvSpPr>
        <p:spPr>
          <a:xfrm>
            <a:off x="0" y="-9208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awk programming language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59FE30-73CE-2CAE-2573-B0584399D516}"/>
              </a:ext>
            </a:extLst>
          </p:cNvPr>
          <p:cNvSpPr txBox="1"/>
          <p:nvPr/>
        </p:nvSpPr>
        <p:spPr>
          <a:xfrm>
            <a:off x="251640" y="1044314"/>
            <a:ext cx="8351520" cy="1287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 full fledged programming language designed for processing text-based data, either in file or data streams;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AWK can be described as: A Pattern-Matching Programming Language;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98E969-EC1C-5E38-9E95-DDC012E212AF}"/>
              </a:ext>
            </a:extLst>
          </p:cNvPr>
          <p:cNvSpPr txBox="1"/>
          <p:nvPr/>
        </p:nvSpPr>
        <p:spPr>
          <a:xfrm>
            <a:off x="336774" y="2741233"/>
            <a:ext cx="8372638" cy="969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awk cmd:</a:t>
            </a:r>
            <a:endParaRPr lang="en-US" sz="1600" dirty="0"/>
          </a:p>
          <a:p>
            <a:pPr lvl="5">
              <a:lnSpc>
                <a:spcPct val="150000"/>
              </a:lnSpc>
            </a:pPr>
            <a:endParaRPr lang="en-US" sz="16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8A499DD-C8D9-33B8-3784-B0D5E0BB4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4665" y="2640483"/>
            <a:ext cx="4864451" cy="155522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3C9C9F4-561B-3CD7-F393-4FB3D40F4FC4}"/>
              </a:ext>
            </a:extLst>
          </p:cNvPr>
          <p:cNvSpPr txBox="1"/>
          <p:nvPr/>
        </p:nvSpPr>
        <p:spPr>
          <a:xfrm>
            <a:off x="336774" y="4504661"/>
            <a:ext cx="46339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examples: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6E09083-B1B1-859B-01C8-9D92475FC835}"/>
              </a:ext>
            </a:extLst>
          </p:cNvPr>
          <p:cNvSpPr/>
          <p:nvPr/>
        </p:nvSpPr>
        <p:spPr>
          <a:xfrm>
            <a:off x="2384665" y="4552618"/>
            <a:ext cx="4487751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awk</a:t>
            </a:r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b="1" dirty="0">
                <a:solidFill>
                  <a:srgbClr val="FF0000"/>
                </a:solidFill>
              </a:rPr>
              <a:t>-F</a:t>
            </a:r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b="1" dirty="0">
                <a:solidFill>
                  <a:srgbClr val="7030A0"/>
                </a:solidFill>
              </a:rPr>
              <a:t>":" </a:t>
            </a:r>
            <a:r>
              <a:rPr lang="en-US" b="1" dirty="0">
                <a:solidFill>
                  <a:srgbClr val="002060"/>
                </a:solidFill>
              </a:rPr>
              <a:t>'{ print $1, $3 }' </a:t>
            </a:r>
            <a:r>
              <a:rPr lang="en-US" b="1" dirty="0">
                <a:solidFill>
                  <a:srgbClr val="00B0F0"/>
                </a:solidFill>
              </a:rPr>
              <a:t>/etc/passwd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CDCC952-DFF8-3D07-4197-181B86453674}"/>
              </a:ext>
            </a:extLst>
          </p:cNvPr>
          <p:cNvSpPr/>
          <p:nvPr/>
        </p:nvSpPr>
        <p:spPr>
          <a:xfrm>
            <a:off x="2384666" y="5187007"/>
            <a:ext cx="3065640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awk</a:t>
            </a:r>
            <a:r>
              <a:rPr lang="en-US" b="1" dirty="0">
                <a:solidFill>
                  <a:srgbClr val="114374"/>
                </a:solidFill>
              </a:rPr>
              <a:t> </a:t>
            </a:r>
            <a:r>
              <a:rPr lang="en-US" b="1" dirty="0">
                <a:solidFill>
                  <a:srgbClr val="FF0000"/>
                </a:solidFill>
              </a:rPr>
              <a:t>-f </a:t>
            </a:r>
            <a:r>
              <a:rPr lang="en-US" b="1" dirty="0">
                <a:solidFill>
                  <a:srgbClr val="7030A0"/>
                </a:solidFill>
              </a:rPr>
              <a:t>script.awk </a:t>
            </a:r>
            <a:r>
              <a:rPr lang="en-US" b="1" dirty="0">
                <a:solidFill>
                  <a:srgbClr val="00B0F0"/>
                </a:solidFill>
              </a:rPr>
              <a:t>date.txt</a:t>
            </a:r>
          </a:p>
        </p:txBody>
      </p:sp>
    </p:spTree>
    <p:extLst>
      <p:ext uri="{BB962C8B-B14F-4D97-AF65-F5344CB8AC3E}">
        <p14:creationId xmlns:p14="http://schemas.microsoft.com/office/powerpoint/2010/main" val="4242679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DDBED6-75EE-E8F7-742D-E85B05819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9C8A1-DF9D-411C-8C5F-FC9619BF422F}" type="datetime1">
              <a:rPr lang="en-US" smtClean="0"/>
              <a:t>3/31/2025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58721E-B5D2-A728-AE1B-D313591A3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EC266E1-4BB7-9B06-8491-F2031DE36BA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awk example command and syntax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647F64B-F82C-B739-0A71-9E6AEFEC3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7914" y="1605063"/>
            <a:ext cx="5119571" cy="198257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83EDC0C-4F44-BDB2-695D-556F1E493A92}"/>
              </a:ext>
            </a:extLst>
          </p:cNvPr>
          <p:cNvSpPr/>
          <p:nvPr/>
        </p:nvSpPr>
        <p:spPr>
          <a:xfrm>
            <a:off x="121422" y="3636030"/>
            <a:ext cx="2692770" cy="31374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awk ‘{print}’ employee.sh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F33232A-DA45-1E9D-CC47-5DBA34E4BE77}"/>
              </a:ext>
            </a:extLst>
          </p:cNvPr>
          <p:cNvSpPr/>
          <p:nvPr/>
        </p:nvSpPr>
        <p:spPr>
          <a:xfrm>
            <a:off x="2814192" y="4159889"/>
            <a:ext cx="3811916" cy="36512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awk ‘/manager/{print}’ employee.sh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133427F-F909-645D-FCD4-9D675DA3FC78}"/>
              </a:ext>
            </a:extLst>
          </p:cNvPr>
          <p:cNvSpPr/>
          <p:nvPr/>
        </p:nvSpPr>
        <p:spPr>
          <a:xfrm>
            <a:off x="6816400" y="3719833"/>
            <a:ext cx="1653728" cy="31374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awk ‘{print $3}’</a:t>
            </a:r>
          </a:p>
        </p:txBody>
      </p:sp>
    </p:spTree>
    <p:extLst>
      <p:ext uri="{BB962C8B-B14F-4D97-AF65-F5344CB8AC3E}">
        <p14:creationId xmlns:p14="http://schemas.microsoft.com/office/powerpoint/2010/main" val="896967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F6328-9D79-4151-963A-3A60F5DD5E69}" type="datetime1">
              <a:rPr lang="en-US" smtClean="0"/>
              <a:t>3/31/2025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E0ABF2E-EE45-C67A-BD19-1DB29200B8A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awk operators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6499F7-AF41-1B7C-B786-3B98B47DCF51}"/>
              </a:ext>
            </a:extLst>
          </p:cNvPr>
          <p:cNvSpPr txBox="1"/>
          <p:nvPr/>
        </p:nvSpPr>
        <p:spPr>
          <a:xfrm>
            <a:off x="41390" y="4853329"/>
            <a:ext cx="80336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awk supports the if and while conditional and for loops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3DE50AB-0317-2391-E8C9-51248600F103}"/>
              </a:ext>
            </a:extLst>
          </p:cNvPr>
          <p:cNvGraphicFramePr>
            <a:graphicFrameLocks noGrp="1"/>
          </p:cNvGraphicFramePr>
          <p:nvPr/>
        </p:nvGraphicFramePr>
        <p:xfrm>
          <a:off x="41390" y="1441446"/>
          <a:ext cx="9102609" cy="27140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1326">
                  <a:extLst>
                    <a:ext uri="{9D8B030D-6E8A-4147-A177-3AD203B41FA5}">
                      <a16:colId xmlns:a16="http://schemas.microsoft.com/office/drawing/2014/main" val="1913467389"/>
                    </a:ext>
                  </a:extLst>
                </a:gridCol>
                <a:gridCol w="1860698">
                  <a:extLst>
                    <a:ext uri="{9D8B030D-6E8A-4147-A177-3AD203B41FA5}">
                      <a16:colId xmlns:a16="http://schemas.microsoft.com/office/drawing/2014/main" val="4287840415"/>
                    </a:ext>
                  </a:extLst>
                </a:gridCol>
                <a:gridCol w="2020186">
                  <a:extLst>
                    <a:ext uri="{9D8B030D-6E8A-4147-A177-3AD203B41FA5}">
                      <a16:colId xmlns:a16="http://schemas.microsoft.com/office/drawing/2014/main" val="2978449758"/>
                    </a:ext>
                  </a:extLst>
                </a:gridCol>
                <a:gridCol w="3200399">
                  <a:extLst>
                    <a:ext uri="{9D8B030D-6E8A-4147-A177-3AD203B41FA5}">
                      <a16:colId xmlns:a16="http://schemas.microsoft.com/office/drawing/2014/main" val="962750911"/>
                    </a:ext>
                  </a:extLst>
                </a:gridCol>
              </a:tblGrid>
              <a:tr h="334191">
                <a:tc>
                  <a:txBody>
                    <a:bodyPr/>
                    <a:lstStyle/>
                    <a:p>
                      <a:r>
                        <a:rPr lang="en-US" sz="1400" dirty="0"/>
                        <a:t>Relational operators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Logical operators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Arithmetic operators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Assignment operators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052649"/>
                  </a:ext>
                </a:extLst>
              </a:tr>
              <a:tr h="337708">
                <a:tc>
                  <a:txBody>
                    <a:bodyPr/>
                    <a:lstStyle/>
                    <a:p>
                      <a:r>
                        <a:rPr lang="en-US" sz="1400" b="1" dirty="0"/>
                        <a:t>&lt; </a:t>
                      </a:r>
                      <a:r>
                        <a:rPr lang="en-US" sz="1400" b="0" dirty="0"/>
                        <a:t>Less than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|| </a:t>
                      </a:r>
                      <a:r>
                        <a:rPr lang="en-US" sz="1400" b="0" dirty="0"/>
                        <a:t>Logical 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+</a:t>
                      </a:r>
                      <a:r>
                        <a:rPr lang="en-US" sz="1400" b="0" dirty="0"/>
                        <a:t> Addition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dirty="0"/>
                        <a:t>++ Add 1 to variable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2045232"/>
                  </a:ext>
                </a:extLst>
              </a:tr>
              <a:tr h="303369">
                <a:tc>
                  <a:txBody>
                    <a:bodyPr/>
                    <a:lstStyle/>
                    <a:p>
                      <a:r>
                        <a:rPr lang="en-US" sz="1400" b="1" dirty="0"/>
                        <a:t>&gt; </a:t>
                      </a:r>
                      <a:r>
                        <a:rPr lang="en-US" sz="1400" b="0" dirty="0"/>
                        <a:t>Greater than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&amp;&amp;</a:t>
                      </a:r>
                      <a:r>
                        <a:rPr lang="en-US" sz="1400" dirty="0"/>
                        <a:t> Logical 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-</a:t>
                      </a:r>
                      <a:r>
                        <a:rPr lang="en-US" sz="1400" dirty="0"/>
                        <a:t> Subtraction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-- Subtract 1 from variable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92160"/>
                  </a:ext>
                </a:extLst>
              </a:tr>
              <a:tr h="515727">
                <a:tc>
                  <a:txBody>
                    <a:bodyPr/>
                    <a:lstStyle/>
                    <a:p>
                      <a:r>
                        <a:rPr lang="en-US" sz="1400" b="1" dirty="0"/>
                        <a:t>&lt;= </a:t>
                      </a:r>
                      <a:r>
                        <a:rPr lang="en-US" sz="1400" b="0" dirty="0"/>
                        <a:t>Less than or equal 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!</a:t>
                      </a:r>
                      <a:r>
                        <a:rPr lang="en-US" sz="1400" dirty="0"/>
                        <a:t> Logical NOT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* Multiplication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+= Assign result of addition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3750473"/>
                  </a:ext>
                </a:extLst>
              </a:tr>
              <a:tr h="303369">
                <a:tc>
                  <a:txBody>
                    <a:bodyPr/>
                    <a:lstStyle/>
                    <a:p>
                      <a:r>
                        <a:rPr lang="en-US" sz="1400" b="1" dirty="0"/>
                        <a:t>== </a:t>
                      </a:r>
                      <a:r>
                        <a:rPr lang="en-US" sz="1400" b="0" dirty="0"/>
                        <a:t>Equal 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/ Division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-= Assign result of subtraction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168763"/>
                  </a:ext>
                </a:extLst>
              </a:tr>
              <a:tr h="303369">
                <a:tc>
                  <a:txBody>
                    <a:bodyPr/>
                    <a:lstStyle/>
                    <a:p>
                      <a:r>
                        <a:rPr lang="en-US" sz="1400" b="1" dirty="0"/>
                        <a:t>=! </a:t>
                      </a:r>
                      <a:r>
                        <a:rPr lang="en-US" sz="1400" b="0" dirty="0"/>
                        <a:t>Not equal 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% Modulo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*= Assign result of subtraction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3729888"/>
                  </a:ext>
                </a:extLst>
              </a:tr>
              <a:tr h="303369">
                <a:tc>
                  <a:txBody>
                    <a:bodyPr/>
                    <a:lstStyle/>
                    <a:p>
                      <a:r>
                        <a:rPr lang="en-US" sz="1400" b="1" dirty="0"/>
                        <a:t>~</a:t>
                      </a:r>
                      <a:r>
                        <a:rPr lang="en-US" sz="1400" dirty="0"/>
                        <a:t> Matches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^ Exponentiation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/= Assign result of division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9719577"/>
                  </a:ext>
                </a:extLst>
              </a:tr>
              <a:tr h="303369">
                <a:tc>
                  <a:txBody>
                    <a:bodyPr/>
                    <a:lstStyle/>
                    <a:p>
                      <a:r>
                        <a:rPr lang="en-US" sz="1400" b="1" dirty="0"/>
                        <a:t>!~</a:t>
                      </a:r>
                      <a:r>
                        <a:rPr lang="en-US" sz="1400" dirty="0"/>
                        <a:t> Does not match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** Exponentiation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%= Assign result of modulo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69105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6088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C46D76F5-E3E1-7BB5-4342-046ABDACDF9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awk scripts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6AEE39-BE12-A621-9AE7-27BC36446F73}"/>
              </a:ext>
            </a:extLst>
          </p:cNvPr>
          <p:cNvSpPr/>
          <p:nvPr/>
        </p:nvSpPr>
        <p:spPr>
          <a:xfrm>
            <a:off x="571500" y="1765538"/>
            <a:ext cx="6748591" cy="40005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BEGIN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25F385-C8F0-96D1-B9E4-61E35F1AA654}"/>
              </a:ext>
            </a:extLst>
          </p:cNvPr>
          <p:cNvSpPr/>
          <p:nvPr/>
        </p:nvSpPr>
        <p:spPr>
          <a:xfrm>
            <a:off x="571500" y="2784713"/>
            <a:ext cx="6748591" cy="2009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Pattern {Action}</a:t>
            </a:r>
          </a:p>
          <a:p>
            <a:pPr algn="ctr"/>
            <a:r>
              <a:rPr lang="en-US" dirty="0"/>
              <a:t>Pattern {Action}</a:t>
            </a:r>
          </a:p>
          <a:p>
            <a:pPr algn="ctr"/>
            <a:r>
              <a:rPr lang="en-US" dirty="0"/>
              <a:t>Pattern {Action}</a:t>
            </a:r>
          </a:p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08E172-E8E7-BF6F-6E49-58307B4014C1}"/>
              </a:ext>
            </a:extLst>
          </p:cNvPr>
          <p:cNvSpPr txBox="1"/>
          <p:nvPr/>
        </p:nvSpPr>
        <p:spPr>
          <a:xfrm>
            <a:off x="833308" y="2017723"/>
            <a:ext cx="61580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BEGIN				{Begin Actions}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F0AE89-E522-6D44-9B90-A08CA7147D8A}"/>
              </a:ext>
            </a:extLst>
          </p:cNvPr>
          <p:cNvSpPr txBox="1"/>
          <p:nvPr/>
        </p:nvSpPr>
        <p:spPr>
          <a:xfrm>
            <a:off x="942975" y="5099813"/>
            <a:ext cx="56669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END  				{End Actions}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9D01DC-A3FC-CB04-1D13-96F710CE91B9}"/>
              </a:ext>
            </a:extLst>
          </p:cNvPr>
          <p:cNvSpPr txBox="1"/>
          <p:nvPr/>
        </p:nvSpPr>
        <p:spPr>
          <a:xfrm>
            <a:off x="7363082" y="2063889"/>
            <a:ext cx="170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Preprocessing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27DC93-E840-068E-6E11-B3E0EE14D5C8}"/>
              </a:ext>
            </a:extLst>
          </p:cNvPr>
          <p:cNvSpPr txBox="1"/>
          <p:nvPr/>
        </p:nvSpPr>
        <p:spPr>
          <a:xfrm>
            <a:off x="7363082" y="3488532"/>
            <a:ext cx="17809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Body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8CFD14-FDC6-8CFD-3AF8-3CC923171314}"/>
              </a:ext>
            </a:extLst>
          </p:cNvPr>
          <p:cNvSpPr txBox="1"/>
          <p:nvPr/>
        </p:nvSpPr>
        <p:spPr>
          <a:xfrm>
            <a:off x="7363081" y="5080785"/>
            <a:ext cx="18475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Postprocessing</a:t>
            </a:r>
          </a:p>
        </p:txBody>
      </p:sp>
    </p:spTree>
    <p:extLst>
      <p:ext uri="{BB962C8B-B14F-4D97-AF65-F5344CB8AC3E}">
        <p14:creationId xmlns:p14="http://schemas.microsoft.com/office/powerpoint/2010/main" val="3340792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538BD052-5F1E-6C4A-5294-D446D80E754F}"/>
              </a:ext>
            </a:extLst>
          </p:cNvPr>
          <p:cNvSpPr txBox="1">
            <a:spLocks/>
          </p:cNvSpPr>
          <p:nvPr/>
        </p:nvSpPr>
        <p:spPr>
          <a:xfrm>
            <a:off x="0" y="-3387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Practice 5 minutes – grep, sed, awk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D878C5-2217-EDF4-675F-413AB8568051}"/>
              </a:ext>
            </a:extLst>
          </p:cNvPr>
          <p:cNvSpPr txBox="1"/>
          <p:nvPr/>
        </p:nvSpPr>
        <p:spPr>
          <a:xfrm>
            <a:off x="97636" y="999338"/>
            <a:ext cx="58515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400" dirty="0"/>
              <a:t>Suppose you have a file data.txt with the following content:</a:t>
            </a:r>
          </a:p>
        </p:txBody>
      </p:sp>
      <p:sp>
        <p:nvSpPr>
          <p:cNvPr id="31" name="Rectangle 1">
            <a:extLst>
              <a:ext uri="{FF2B5EF4-FFF2-40B4-BE49-F238E27FC236}">
                <a16:creationId xmlns:a16="http://schemas.microsoft.com/office/drawing/2014/main" id="{155D77A6-D458-4953-75A4-4D4531EAA1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9175" y="999338"/>
            <a:ext cx="2748956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Explanation: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r>
              <a:rPr lang="en-US" sz="1200" b="1" dirty="0"/>
              <a:t>grep</a:t>
            </a:r>
            <a:r>
              <a:rPr lang="en-US" sz="1200" dirty="0"/>
              <a:t> searches for the word "apple" and prints every line where it appears. It’s simple and fast for searching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1" i="0" u="none" strike="noStrike" cap="none" normalizeH="0" baseline="0" dirty="0">
              <a:ln>
                <a:noFill/>
              </a:ln>
              <a:solidFill>
                <a:srgbClr val="114374"/>
              </a:solidFill>
              <a:effectLst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7B7EBC-8415-AB09-410D-CC6B8ECC0088}"/>
              </a:ext>
            </a:extLst>
          </p:cNvPr>
          <p:cNvSpPr txBox="1"/>
          <p:nvPr/>
        </p:nvSpPr>
        <p:spPr>
          <a:xfrm>
            <a:off x="192421" y="2504403"/>
            <a:ext cx="56619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Task</a:t>
            </a:r>
            <a:r>
              <a:rPr lang="en-US" sz="1400" dirty="0"/>
              <a:t>: Find all lines containing "apple".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7642BC-5F7C-D8C9-DCD6-D6BE121095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772" y="1410416"/>
            <a:ext cx="1729890" cy="9906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7475BA-A9D4-68A8-0B80-2CCA993B4DB4}"/>
              </a:ext>
            </a:extLst>
          </p:cNvPr>
          <p:cNvSpPr txBox="1"/>
          <p:nvPr/>
        </p:nvSpPr>
        <p:spPr>
          <a:xfrm>
            <a:off x="97635" y="3135345"/>
            <a:ext cx="575675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2.    Suppose you have the same file data.txt. </a:t>
            </a:r>
            <a:r>
              <a:rPr lang="en-US" sz="1400" b="1" dirty="0"/>
              <a:t>Task</a:t>
            </a:r>
            <a:r>
              <a:rPr lang="en-US" sz="1400" dirty="0"/>
              <a:t>: Replace "apple" with "fruit" in all lines.</a:t>
            </a:r>
          </a:p>
          <a:p>
            <a:endParaRPr lang="en-US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B01FA0-04D5-ED9D-E33B-C93F6A53F7F9}"/>
              </a:ext>
            </a:extLst>
          </p:cNvPr>
          <p:cNvSpPr txBox="1"/>
          <p:nvPr/>
        </p:nvSpPr>
        <p:spPr>
          <a:xfrm>
            <a:off x="5854388" y="3148569"/>
            <a:ext cx="274895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Explanation: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r>
              <a:rPr lang="en-US" sz="1200" b="1" dirty="0"/>
              <a:t>sed</a:t>
            </a:r>
            <a:r>
              <a:rPr lang="en-US" sz="1200" dirty="0"/>
              <a:t> uses the </a:t>
            </a:r>
            <a:r>
              <a:rPr lang="en-US" sz="1200" b="1" dirty="0"/>
              <a:t>s/pattern/replacement/g </a:t>
            </a:r>
            <a:r>
              <a:rPr lang="en-US" sz="1200" dirty="0"/>
              <a:t>syntax to substitute "apple" with "fruit" globally </a:t>
            </a:r>
            <a:r>
              <a:rPr lang="en-US" sz="1200" b="1" dirty="0"/>
              <a:t>(g) </a:t>
            </a:r>
            <a:r>
              <a:rPr lang="en-US" sz="1200" dirty="0"/>
              <a:t>on each line. Without </a:t>
            </a:r>
            <a:r>
              <a:rPr lang="en-US" sz="1200" b="1" dirty="0"/>
              <a:t>-i</a:t>
            </a:r>
            <a:r>
              <a:rPr lang="en-US" sz="1200" dirty="0"/>
              <a:t>, it only prints the result; the original file remains unchanged.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1" i="0" u="none" strike="noStrike" cap="none" normalizeH="0" baseline="0" dirty="0">
              <a:ln>
                <a:noFill/>
              </a:ln>
              <a:solidFill>
                <a:srgbClr val="114374"/>
              </a:solidFill>
              <a:effectLst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6D7EC0-423B-D85C-88A9-2530DDED88A4}"/>
              </a:ext>
            </a:extLst>
          </p:cNvPr>
          <p:cNvSpPr txBox="1"/>
          <p:nvPr/>
        </p:nvSpPr>
        <p:spPr>
          <a:xfrm>
            <a:off x="97635" y="4515705"/>
            <a:ext cx="561178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3.   Suppose you have the same file data.txt. </a:t>
            </a:r>
            <a:r>
              <a:rPr lang="en-US" sz="1400" b="1" dirty="0"/>
              <a:t>Task</a:t>
            </a:r>
            <a:r>
              <a:rPr lang="en-US" sz="1400" dirty="0"/>
              <a:t>: Print only the second column (quantity) where the first column is "apple".</a:t>
            </a:r>
          </a:p>
          <a:p>
            <a:endParaRPr lang="en-US" sz="1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5D98D9-549B-E448-5673-BD65887D74AD}"/>
              </a:ext>
            </a:extLst>
          </p:cNvPr>
          <p:cNvSpPr txBox="1"/>
          <p:nvPr/>
        </p:nvSpPr>
        <p:spPr>
          <a:xfrm>
            <a:off x="5854388" y="4515705"/>
            <a:ext cx="328961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Explanation: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$1</a:t>
            </a: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 refers to the first column (e.g., "apple"),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$2</a:t>
            </a: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 to the second (e.g., "10").</a:t>
            </a:r>
          </a:p>
          <a:p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$1 == "apple</a:t>
            </a: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" is the pattern (condition); { print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$2</a:t>
            </a: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 } is the action executed when the condition is true.</a:t>
            </a:r>
          </a:p>
          <a:p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awk</a:t>
            </a: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rgbClr val="114374"/>
                </a:solidFill>
                <a:effectLst/>
              </a:rPr>
              <a:t> splits lines into fields by default using whitespace</a:t>
            </a:r>
          </a:p>
        </p:txBody>
      </p:sp>
    </p:spTree>
    <p:extLst>
      <p:ext uri="{BB962C8B-B14F-4D97-AF65-F5344CB8AC3E}">
        <p14:creationId xmlns:p14="http://schemas.microsoft.com/office/powerpoint/2010/main" val="2612817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F6328-9D79-4151-963A-3A60F5DD5E69}" type="datetime1">
              <a:rPr lang="en-US" smtClean="0"/>
              <a:t>3/31/2025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2A5F8-8CE5-4595-6AE0-51752B69D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605" y="2913505"/>
            <a:ext cx="8737395" cy="4351338"/>
          </a:xfrm>
        </p:spPr>
        <p:txBody>
          <a:bodyPr/>
          <a:lstStyle/>
          <a:p>
            <a:r>
              <a:rPr lang="en-US" dirty="0"/>
              <a:t>Are powerful for simple one-liners but can also be used for complex programs;</a:t>
            </a:r>
          </a:p>
          <a:p>
            <a:r>
              <a:rPr lang="en-US" dirty="0"/>
              <a:t>Integrates perfectly with other (unix) tools like </a:t>
            </a:r>
            <a:r>
              <a:rPr lang="en-US" b="1" dirty="0"/>
              <a:t>uniq, sort, cut, find, grep, cat, etc</a:t>
            </a:r>
            <a:r>
              <a:rPr lang="en-US" dirty="0"/>
              <a:t>..</a:t>
            </a:r>
          </a:p>
          <a:p>
            <a:r>
              <a:rPr lang="en-US" dirty="0"/>
              <a:t>Are a great way to automate complex and/or repetitive (editing) tasks;</a:t>
            </a: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FBAE3C1C-E041-5A9A-DD94-F1BAD9A234B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23912"/>
          </a:xfrm>
          <a:prstGeom prst="rect">
            <a:avLst/>
          </a:prstGeo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sed &amp; awk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BF23DB5-EF45-253A-9134-43E60EDE23AF}"/>
              </a:ext>
            </a:extLst>
          </p:cNvPr>
          <p:cNvSpPr/>
          <p:nvPr/>
        </p:nvSpPr>
        <p:spPr>
          <a:xfrm>
            <a:off x="1105787" y="1109768"/>
            <a:ext cx="1318438" cy="769456"/>
          </a:xfrm>
          <a:prstGeom prst="ellipse">
            <a:avLst/>
          </a:prstGeom>
          <a:solidFill>
            <a:srgbClr val="299B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stream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3709D24-2C8A-FBE8-41B8-333FB248E354}"/>
              </a:ext>
            </a:extLst>
          </p:cNvPr>
          <p:cNvSpPr/>
          <p:nvPr/>
        </p:nvSpPr>
        <p:spPr>
          <a:xfrm>
            <a:off x="6400801" y="1141629"/>
            <a:ext cx="1318438" cy="737595"/>
          </a:xfrm>
          <a:prstGeom prst="ellipse">
            <a:avLst/>
          </a:prstGeom>
          <a:solidFill>
            <a:srgbClr val="299B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stream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5444C6B-0917-9684-7A61-8CB1F3666A96}"/>
              </a:ext>
            </a:extLst>
          </p:cNvPr>
          <p:cNvCxnSpPr/>
          <p:nvPr/>
        </p:nvCxnSpPr>
        <p:spPr>
          <a:xfrm>
            <a:off x="2424224" y="1478565"/>
            <a:ext cx="1456660" cy="0"/>
          </a:xfrm>
          <a:prstGeom prst="straightConnector1">
            <a:avLst/>
          </a:prstGeom>
          <a:ln w="3810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5A7F8C4-74F8-AD35-EB47-40757217F2DF}"/>
              </a:ext>
            </a:extLst>
          </p:cNvPr>
          <p:cNvCxnSpPr/>
          <p:nvPr/>
        </p:nvCxnSpPr>
        <p:spPr>
          <a:xfrm>
            <a:off x="4944141" y="1468133"/>
            <a:ext cx="1456660" cy="0"/>
          </a:xfrm>
          <a:prstGeom prst="straightConnector1">
            <a:avLst/>
          </a:prstGeom>
          <a:ln w="3810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F46136A-DDB7-EE61-68CB-CAADA80D3255}"/>
              </a:ext>
            </a:extLst>
          </p:cNvPr>
          <p:cNvSpPr txBox="1"/>
          <p:nvPr/>
        </p:nvSpPr>
        <p:spPr>
          <a:xfrm>
            <a:off x="3807984" y="1116806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Input line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8E5D76F-1FA6-29D4-18FA-F9AA617CD575}"/>
              </a:ext>
            </a:extLst>
          </p:cNvPr>
          <p:cNvCxnSpPr>
            <a:cxnSpLocks/>
          </p:cNvCxnSpPr>
          <p:nvPr/>
        </p:nvCxnSpPr>
        <p:spPr>
          <a:xfrm flipV="1">
            <a:off x="4525930" y="1468133"/>
            <a:ext cx="0" cy="600422"/>
          </a:xfrm>
          <a:prstGeom prst="line">
            <a:avLst/>
          </a:prstGeom>
          <a:ln w="285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A548F30D-7611-284E-D22C-35904F0DBC1E}"/>
              </a:ext>
            </a:extLst>
          </p:cNvPr>
          <p:cNvSpPr/>
          <p:nvPr/>
        </p:nvSpPr>
        <p:spPr>
          <a:xfrm>
            <a:off x="3753294" y="1963772"/>
            <a:ext cx="1456660" cy="406366"/>
          </a:xfrm>
          <a:prstGeom prst="rect">
            <a:avLst/>
          </a:prstGeom>
          <a:solidFill>
            <a:srgbClr val="299B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instructions</a:t>
            </a:r>
          </a:p>
        </p:txBody>
      </p:sp>
    </p:spTree>
    <p:extLst>
      <p:ext uri="{BB962C8B-B14F-4D97-AF65-F5344CB8AC3E}">
        <p14:creationId xmlns:p14="http://schemas.microsoft.com/office/powerpoint/2010/main" val="1783821309"/>
      </p:ext>
    </p:extLst>
  </p:cSld>
  <p:clrMapOvr>
    <a:masterClrMapping/>
  </p:clrMapOvr>
</p:sld>
</file>

<file path=ppt/theme/theme1.xml><?xml version="1.0" encoding="utf-8"?>
<a:theme xmlns:a="http://schemas.openxmlformats.org/drawingml/2006/main" name="Slide cu continut text">
  <a:themeElements>
    <a:clrScheme name="CSThemeColors">
      <a:dk1>
        <a:srgbClr val="004174"/>
      </a:dk1>
      <a:lt1>
        <a:sysClr val="window" lastClr="FFFFFF"/>
      </a:lt1>
      <a:dk2>
        <a:srgbClr val="004174"/>
      </a:dk2>
      <a:lt2>
        <a:srgbClr val="F5E1BE"/>
      </a:lt2>
      <a:accent1>
        <a:srgbClr val="004174"/>
      </a:accent1>
      <a:accent2>
        <a:srgbClr val="F5E1BE"/>
      </a:accent2>
      <a:accent3>
        <a:srgbClr val="004174"/>
      </a:accent3>
      <a:accent4>
        <a:srgbClr val="F5E1BE"/>
      </a:accent4>
      <a:accent5>
        <a:srgbClr val="004174"/>
      </a:accent5>
      <a:accent6>
        <a:srgbClr val="F5E1BE"/>
      </a:accent6>
      <a:hlink>
        <a:srgbClr val="004174"/>
      </a:hlink>
      <a:folHlink>
        <a:srgbClr val="F5E1BE"/>
      </a:folHlink>
    </a:clrScheme>
    <a:fontScheme name="CSThemeFonts">
      <a:majorFont>
        <a:latin typeface="Oswald Regular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6ecfacbe-31ad-493b-8038-696ca31d2afe}" enabled="1" method="Privileged" siteId="{763b2760-45c5-46d3-883e-29705bba49b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3091</Words>
  <Application>Microsoft Office PowerPoint</Application>
  <PresentationFormat>On-screen Show (4:3)</PresentationFormat>
  <Paragraphs>285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Arial Unicode MS</vt:lpstr>
      <vt:lpstr>Calibri</vt:lpstr>
      <vt:lpstr>Consolas</vt:lpstr>
      <vt:lpstr>Lato</vt:lpstr>
      <vt:lpstr>Lato (Body)</vt:lpstr>
      <vt:lpstr>Oswald Regular</vt:lpstr>
      <vt:lpstr>Wingdings</vt:lpstr>
      <vt:lpstr>Slide cu continut text</vt:lpstr>
      <vt:lpstr>   Unix utilities – Lab. 6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DIANA-FLORINA SOTROPA</dc:creator>
  <cp:lastModifiedBy>Diana Horincar</cp:lastModifiedBy>
  <cp:revision>271</cp:revision>
  <dcterms:created xsi:type="dcterms:W3CDTF">2021-11-02T13:21:59Z</dcterms:created>
  <dcterms:modified xsi:type="dcterms:W3CDTF">2025-03-31T07:06:22Z</dcterms:modified>
</cp:coreProperties>
</file>

<file path=docProps/thumbnail.jpeg>
</file>